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5" r:id="rId2"/>
    <p:sldMasterId id="2147483663" r:id="rId3"/>
    <p:sldMasterId id="2147483651" r:id="rId4"/>
  </p:sldMasterIdLst>
  <p:notesMasterIdLst>
    <p:notesMasterId r:id="rId25"/>
  </p:notesMasterIdLst>
  <p:handoutMasterIdLst>
    <p:handoutMasterId r:id="rId26"/>
  </p:handoutMasterIdLst>
  <p:sldIdLst>
    <p:sldId id="256" r:id="rId5"/>
    <p:sldId id="419" r:id="rId6"/>
    <p:sldId id="390" r:id="rId7"/>
    <p:sldId id="392" r:id="rId8"/>
    <p:sldId id="420" r:id="rId9"/>
    <p:sldId id="394" r:id="rId10"/>
    <p:sldId id="393" r:id="rId11"/>
    <p:sldId id="396" r:id="rId12"/>
    <p:sldId id="397" r:id="rId13"/>
    <p:sldId id="398" r:id="rId14"/>
    <p:sldId id="399" r:id="rId15"/>
    <p:sldId id="400" r:id="rId16"/>
    <p:sldId id="401" r:id="rId17"/>
    <p:sldId id="417" r:id="rId18"/>
    <p:sldId id="418" r:id="rId19"/>
    <p:sldId id="402" r:id="rId20"/>
    <p:sldId id="403" r:id="rId21"/>
    <p:sldId id="404" r:id="rId22"/>
    <p:sldId id="406" r:id="rId23"/>
    <p:sldId id="407" r:id="rId24"/>
  </p:sldIdLst>
  <p:sldSz cx="9144000" cy="6858000" type="screen4x3"/>
  <p:notesSz cx="6805613" cy="99393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E66D0"/>
    <a:srgbClr val="A268CE"/>
    <a:srgbClr val="9655C7"/>
    <a:srgbClr val="4E89BE"/>
    <a:srgbClr val="0033CC"/>
    <a:srgbClr val="3DA2CF"/>
    <a:srgbClr val="22A7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5" autoAdjust="0"/>
    <p:restoredTop sz="90314" autoAdjust="0"/>
  </p:normalViewPr>
  <p:slideViewPr>
    <p:cSldViewPr>
      <p:cViewPr varScale="1">
        <p:scale>
          <a:sx n="59" d="100"/>
          <a:sy n="59" d="100"/>
        </p:scale>
        <p:origin x="1436"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6" d="100"/>
          <a:sy n="46" d="100"/>
        </p:scale>
        <p:origin x="1884" y="36"/>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2C9EB2D4-DC12-487E-970A-34A8FAF2EF55}" type="datetimeFigureOut">
              <a:rPr lang="fr-CH" smtClean="0"/>
              <a:pPr/>
              <a:t>11.05.2023</a:t>
            </a:fld>
            <a:endParaRPr lang="fr-CH"/>
          </a:p>
        </p:txBody>
      </p:sp>
      <p:sp>
        <p:nvSpPr>
          <p:cNvPr id="4" name="Espace réservé du pied de page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lang="fr-CH"/>
          </a:p>
        </p:txBody>
      </p:sp>
      <p:sp>
        <p:nvSpPr>
          <p:cNvPr id="5" name="Espace réservé du numéro de diapositive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0053314B-E185-4D01-943F-B6544296D062}" type="slidenum">
              <a:rPr lang="fr-CH" smtClean="0"/>
              <a:pPr/>
              <a:t>‹N°›</a:t>
            </a:fld>
            <a:endParaRPr lang="fr-CH"/>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0EC26862-BE39-4F19-8145-D78ABD40EB9F}" type="datetimeFigureOut">
              <a:rPr lang="fr-CH" smtClean="0"/>
              <a:pPr/>
              <a:t>11.05.2023</a:t>
            </a:fld>
            <a:endParaRPr lang="fr-CH"/>
          </a:p>
        </p:txBody>
      </p:sp>
      <p:sp>
        <p:nvSpPr>
          <p:cNvPr id="4" name="Espace réservé de l'image des diapositives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fr-CH"/>
          </a:p>
        </p:txBody>
      </p:sp>
      <p:sp>
        <p:nvSpPr>
          <p:cNvPr id="5" name="Espace réservé des commentaires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6" name="Espace réservé du pied de page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fr-CH"/>
          </a:p>
        </p:txBody>
      </p:sp>
      <p:sp>
        <p:nvSpPr>
          <p:cNvPr id="7" name="Espace réservé du numéro de diapositive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680B2668-A0FD-4C1E-ADA9-961842FA9582}" type="slidenum">
              <a:rPr lang="fr-CH" smtClean="0"/>
              <a:pPr/>
              <a:t>‹N°›</a:t>
            </a:fld>
            <a:endParaRPr lang="fr-CH"/>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685800" y="2130425"/>
            <a:ext cx="7772400" cy="1470025"/>
          </a:xfrm>
          <a:prstGeom prst="rect">
            <a:avLst/>
          </a:prstGeom>
        </p:spPr>
        <p:txBody>
          <a:bodyPr/>
          <a:lstStyle/>
          <a:p>
            <a:r>
              <a:rPr lang="fr-FR" dirty="0" smtClean="0"/>
              <a:t>Cliquez pour </a:t>
            </a:r>
            <a:r>
              <a:rPr lang="fr-FR" dirty="0" err="1" smtClean="0"/>
              <a:t>modifir</a:t>
            </a:r>
            <a:r>
              <a:rPr lang="fr-FR" dirty="0" smtClean="0"/>
              <a:t> le style du titre</a:t>
            </a:r>
            <a:endParaRPr lang="fr-CH" dirty="0"/>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lang="fr-CH" dirty="0"/>
          </a:p>
        </p:txBody>
      </p:sp>
      <p:sp>
        <p:nvSpPr>
          <p:cNvPr id="7" name="Rectangle 6"/>
          <p:cNvSpPr/>
          <p:nvPr userDrawn="1"/>
        </p:nvSpPr>
        <p:spPr>
          <a:xfrm>
            <a:off x="0" y="0"/>
            <a:ext cx="9144000" cy="832294"/>
          </a:xfrm>
          <a:prstGeom prst="rect">
            <a:avLst/>
          </a:prstGeom>
          <a:solidFill>
            <a:srgbClr val="8E66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8" name="Ellipse 7"/>
          <p:cNvSpPr/>
          <p:nvPr userDrawn="1"/>
        </p:nvSpPr>
        <p:spPr>
          <a:xfrm>
            <a:off x="7236296" y="970412"/>
            <a:ext cx="288032" cy="69269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0" name="Rectangle 9"/>
          <p:cNvSpPr/>
          <p:nvPr userDrawn="1"/>
        </p:nvSpPr>
        <p:spPr>
          <a:xfrm>
            <a:off x="0" y="6381328"/>
            <a:ext cx="9144000" cy="476672"/>
          </a:xfrm>
          <a:prstGeom prst="rect">
            <a:avLst/>
          </a:prstGeom>
          <a:solidFill>
            <a:srgbClr val="8E66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1" name="ZoneTexte 10"/>
          <p:cNvSpPr txBox="1"/>
          <p:nvPr userDrawn="1"/>
        </p:nvSpPr>
        <p:spPr>
          <a:xfrm>
            <a:off x="3275856" y="6381328"/>
            <a:ext cx="2520280" cy="338554"/>
          </a:xfrm>
          <a:prstGeom prst="rect">
            <a:avLst/>
          </a:prstGeom>
          <a:noFill/>
        </p:spPr>
        <p:txBody>
          <a:bodyPr wrap="square" rtlCol="0">
            <a:spAutoFit/>
          </a:bodyPr>
          <a:lstStyle/>
          <a:p>
            <a:pPr algn="ctr"/>
            <a:r>
              <a:rPr lang="fr-CH" sz="1600" dirty="0" smtClean="0">
                <a:solidFill>
                  <a:schemeClr val="bg1">
                    <a:lumMod val="95000"/>
                  </a:schemeClr>
                </a:solidFill>
                <a:latin typeface="Arial" pitchFamily="34" charset="0"/>
                <a:cs typeface="Arial" pitchFamily="34" charset="0"/>
              </a:rPr>
              <a:t>www.cctsante21.ch</a:t>
            </a:r>
            <a:endParaRPr lang="fr-CH" sz="1600" dirty="0">
              <a:solidFill>
                <a:schemeClr val="bg1">
                  <a:lumMod val="95000"/>
                </a:schemeClr>
              </a:solidFill>
              <a:latin typeface="Arial" pitchFamily="34" charset="0"/>
              <a:cs typeface="Arial" pitchFamily="34" charset="0"/>
            </a:endParaRPr>
          </a:p>
        </p:txBody>
      </p:sp>
      <p:pic>
        <p:nvPicPr>
          <p:cNvPr id="9" name="Picture 2" descr="CCT Santé 21_Mini"/>
          <p:cNvPicPr>
            <a:picLocks noChangeAspect="1" noChangeArrowheads="1"/>
          </p:cNvPicPr>
          <p:nvPr userDrawn="1"/>
        </p:nvPicPr>
        <p:blipFill>
          <a:blip r:embed="rId2" cstate="print"/>
          <a:srcRect/>
          <a:stretch>
            <a:fillRect/>
          </a:stretch>
        </p:blipFill>
        <p:spPr bwMode="auto">
          <a:xfrm>
            <a:off x="8172400" y="148936"/>
            <a:ext cx="800100" cy="55880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smtClean="0"/>
              <a:t>Modifiez le style du titre</a:t>
            </a:r>
            <a:endParaRPr lang="fr-CH"/>
          </a:p>
        </p:txBody>
      </p:sp>
      <p:sp>
        <p:nvSpPr>
          <p:cNvPr id="3" name="Espace réservé du conten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4E61ADF9-0E19-41BB-8936-9EF19CE1F766}" type="datetimeFigureOut">
              <a:rPr lang="fr-CH" smtClean="0"/>
              <a:t>11.05.2023</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FBF32DF0-D60A-47F3-8B9A-2924053241C0}" type="slidenum">
              <a:rPr lang="fr-CH" smtClean="0"/>
              <a:t>‹N°›</a:t>
            </a:fld>
            <a:endParaRPr lang="fr-CH"/>
          </a:p>
        </p:txBody>
      </p:sp>
    </p:spTree>
    <p:extLst>
      <p:ext uri="{BB962C8B-B14F-4D97-AF65-F5344CB8AC3E}">
        <p14:creationId xmlns:p14="http://schemas.microsoft.com/office/powerpoint/2010/main" val="2038789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smtClean="0"/>
              <a:t>Modifiez le style du titre</a:t>
            </a:r>
            <a:endParaRPr lang="fr-CH"/>
          </a:p>
        </p:txBody>
      </p:sp>
      <p:sp>
        <p:nvSpPr>
          <p:cNvPr id="3" name="Espace réservé pour une imag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4E61ADF9-0E19-41BB-8936-9EF19CE1F766}" type="datetimeFigureOut">
              <a:rPr lang="fr-CH" smtClean="0"/>
              <a:t>11.05.2023</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FBF32DF0-D60A-47F3-8B9A-2924053241C0}" type="slidenum">
              <a:rPr lang="fr-CH" smtClean="0"/>
              <a:t>‹N°›</a:t>
            </a:fld>
            <a:endParaRPr lang="fr-CH"/>
          </a:p>
        </p:txBody>
      </p:sp>
    </p:spTree>
    <p:extLst>
      <p:ext uri="{BB962C8B-B14F-4D97-AF65-F5344CB8AC3E}">
        <p14:creationId xmlns:p14="http://schemas.microsoft.com/office/powerpoint/2010/main" val="18361874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4E61ADF9-0E19-41BB-8936-9EF19CE1F766}" type="datetimeFigureOut">
              <a:rPr lang="fr-CH" smtClean="0"/>
              <a:t>11.05.2023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FBF32DF0-D60A-47F3-8B9A-2924053241C0}" type="slidenum">
              <a:rPr lang="fr-CH" smtClean="0"/>
              <a:t>‹N°›</a:t>
            </a:fld>
            <a:endParaRPr lang="fr-CH"/>
          </a:p>
        </p:txBody>
      </p:sp>
    </p:spTree>
    <p:extLst>
      <p:ext uri="{BB962C8B-B14F-4D97-AF65-F5344CB8AC3E}">
        <p14:creationId xmlns:p14="http://schemas.microsoft.com/office/powerpoint/2010/main" val="39483509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43675" y="365125"/>
            <a:ext cx="1971675" cy="5811838"/>
          </a:xfrm>
        </p:spPr>
        <p:txBody>
          <a:bodyPr vert="eaVert"/>
          <a:lstStyle/>
          <a:p>
            <a:r>
              <a:rPr lang="fr-FR" smtClean="0"/>
              <a:t>Modifiez le style du titre</a:t>
            </a:r>
            <a:endParaRPr lang="fr-CH"/>
          </a:p>
        </p:txBody>
      </p:sp>
      <p:sp>
        <p:nvSpPr>
          <p:cNvPr id="3" name="Espace réservé du texte vertical 2"/>
          <p:cNvSpPr>
            <a:spLocks noGrp="1"/>
          </p:cNvSpPr>
          <p:nvPr>
            <p:ph type="body" orient="vert" idx="1"/>
          </p:nvPr>
        </p:nvSpPr>
        <p:spPr>
          <a:xfrm>
            <a:off x="628650" y="365125"/>
            <a:ext cx="5762625"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4E61ADF9-0E19-41BB-8936-9EF19CE1F766}" type="datetimeFigureOut">
              <a:rPr lang="fr-CH" smtClean="0"/>
              <a:t>11.05.2023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FBF32DF0-D60A-47F3-8B9A-2924053241C0}" type="slidenum">
              <a:rPr lang="fr-CH" smtClean="0"/>
              <a:t>‹N°›</a:t>
            </a:fld>
            <a:endParaRPr lang="fr-CH"/>
          </a:p>
        </p:txBody>
      </p:sp>
    </p:spTree>
    <p:extLst>
      <p:ext uri="{BB962C8B-B14F-4D97-AF65-F5344CB8AC3E}">
        <p14:creationId xmlns:p14="http://schemas.microsoft.com/office/powerpoint/2010/main" val="31296963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nchor="b"/>
          <a:lstStyle>
            <a:lvl1pPr algn="ctr">
              <a:defRPr sz="6000"/>
            </a:lvl1pPr>
          </a:lstStyle>
          <a:p>
            <a:r>
              <a:rPr lang="fr-FR" smtClean="0"/>
              <a:t>Modifiez le style du titre</a:t>
            </a:r>
            <a:endParaRPr lang="fr-CH"/>
          </a:p>
        </p:txBody>
      </p:sp>
      <p:sp>
        <p:nvSpPr>
          <p:cNvPr id="3" name="Sous-titr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CH"/>
          </a:p>
        </p:txBody>
      </p:sp>
      <p:sp>
        <p:nvSpPr>
          <p:cNvPr id="4" name="Espace réservé de la date 3"/>
          <p:cNvSpPr>
            <a:spLocks noGrp="1"/>
          </p:cNvSpPr>
          <p:nvPr>
            <p:ph type="dt" sz="half" idx="10"/>
          </p:nvPr>
        </p:nvSpPr>
        <p:spPr/>
        <p:txBody>
          <a:bodyPr/>
          <a:lstStyle/>
          <a:p>
            <a:fld id="{FA4A3CE4-0AE0-4390-BC9C-EE02AC6D9CE2}" type="datetimeFigureOut">
              <a:rPr lang="fr-CH" smtClean="0"/>
              <a:t>11.05.2023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ACB7FAEE-D7AA-43E8-A3E7-D7D90BEB60AB}" type="slidenum">
              <a:rPr lang="fr-CH" smtClean="0"/>
              <a:t>‹N°›</a:t>
            </a:fld>
            <a:endParaRPr lang="fr-CH"/>
          </a:p>
        </p:txBody>
      </p:sp>
    </p:spTree>
    <p:extLst>
      <p:ext uri="{BB962C8B-B14F-4D97-AF65-F5344CB8AC3E}">
        <p14:creationId xmlns:p14="http://schemas.microsoft.com/office/powerpoint/2010/main" val="532659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FA4A3CE4-0AE0-4390-BC9C-EE02AC6D9CE2}" type="datetimeFigureOut">
              <a:rPr lang="fr-CH" smtClean="0"/>
              <a:t>11.05.2023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ACB7FAEE-D7AA-43E8-A3E7-D7D90BEB60AB}" type="slidenum">
              <a:rPr lang="fr-CH" smtClean="0"/>
              <a:t>‹N°›</a:t>
            </a:fld>
            <a:endParaRPr lang="fr-CH"/>
          </a:p>
        </p:txBody>
      </p:sp>
    </p:spTree>
    <p:extLst>
      <p:ext uri="{BB962C8B-B14F-4D97-AF65-F5344CB8AC3E}">
        <p14:creationId xmlns:p14="http://schemas.microsoft.com/office/powerpoint/2010/main" val="17661207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8"/>
            <a:ext cx="7886700" cy="2852737"/>
          </a:xfrm>
        </p:spPr>
        <p:txBody>
          <a:bodyPr anchor="b"/>
          <a:lstStyle>
            <a:lvl1pPr>
              <a:defRPr sz="6000"/>
            </a:lvl1pPr>
          </a:lstStyle>
          <a:p>
            <a:r>
              <a:rPr lang="fr-FR" smtClean="0"/>
              <a:t>Modifiez le style du titre</a:t>
            </a:r>
            <a:endParaRPr lang="fr-CH"/>
          </a:p>
        </p:txBody>
      </p:sp>
      <p:sp>
        <p:nvSpPr>
          <p:cNvPr id="3" name="Espace réservé du texte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FA4A3CE4-0AE0-4390-BC9C-EE02AC6D9CE2}" type="datetimeFigureOut">
              <a:rPr lang="fr-CH" smtClean="0"/>
              <a:t>11.05.2023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ACB7FAEE-D7AA-43E8-A3E7-D7D90BEB60AB}" type="slidenum">
              <a:rPr lang="fr-CH" smtClean="0"/>
              <a:t>‹N°›</a:t>
            </a:fld>
            <a:endParaRPr lang="fr-CH"/>
          </a:p>
        </p:txBody>
      </p:sp>
    </p:spTree>
    <p:extLst>
      <p:ext uri="{BB962C8B-B14F-4D97-AF65-F5344CB8AC3E}">
        <p14:creationId xmlns:p14="http://schemas.microsoft.com/office/powerpoint/2010/main" val="3073193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contenu 2"/>
          <p:cNvSpPr>
            <a:spLocks noGrp="1"/>
          </p:cNvSpPr>
          <p:nvPr>
            <p:ph sz="half" idx="1"/>
          </p:nvPr>
        </p:nvSpPr>
        <p:spPr>
          <a:xfrm>
            <a:off x="628650" y="1825625"/>
            <a:ext cx="386715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contenu 3"/>
          <p:cNvSpPr>
            <a:spLocks noGrp="1"/>
          </p:cNvSpPr>
          <p:nvPr>
            <p:ph sz="half" idx="2"/>
          </p:nvPr>
        </p:nvSpPr>
        <p:spPr>
          <a:xfrm>
            <a:off x="4648200" y="1825625"/>
            <a:ext cx="386715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e la date 4"/>
          <p:cNvSpPr>
            <a:spLocks noGrp="1"/>
          </p:cNvSpPr>
          <p:nvPr>
            <p:ph type="dt" sz="half" idx="10"/>
          </p:nvPr>
        </p:nvSpPr>
        <p:spPr/>
        <p:txBody>
          <a:bodyPr/>
          <a:lstStyle/>
          <a:p>
            <a:fld id="{FA4A3CE4-0AE0-4390-BC9C-EE02AC6D9CE2}" type="datetimeFigureOut">
              <a:rPr lang="fr-CH" smtClean="0"/>
              <a:t>11.05.2023</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ACB7FAEE-D7AA-43E8-A3E7-D7D90BEB60AB}" type="slidenum">
              <a:rPr lang="fr-CH" smtClean="0"/>
              <a:t>‹N°›</a:t>
            </a:fld>
            <a:endParaRPr lang="fr-CH"/>
          </a:p>
        </p:txBody>
      </p:sp>
    </p:spTree>
    <p:extLst>
      <p:ext uri="{BB962C8B-B14F-4D97-AF65-F5344CB8AC3E}">
        <p14:creationId xmlns:p14="http://schemas.microsoft.com/office/powerpoint/2010/main" val="33067656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365125"/>
            <a:ext cx="7886700" cy="1325563"/>
          </a:xfrm>
        </p:spPr>
        <p:txBody>
          <a:bodyPr/>
          <a:lstStyle/>
          <a:p>
            <a:r>
              <a:rPr lang="fr-FR" smtClean="0"/>
              <a:t>Modifiez le style du titre</a:t>
            </a:r>
            <a:endParaRPr lang="fr-CH"/>
          </a:p>
        </p:txBody>
      </p:sp>
      <p:sp>
        <p:nvSpPr>
          <p:cNvPr id="3" name="Espace réservé du text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630238" y="2505075"/>
            <a:ext cx="386873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u text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4629150" y="2505075"/>
            <a:ext cx="38877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7" name="Espace réservé de la date 6"/>
          <p:cNvSpPr>
            <a:spLocks noGrp="1"/>
          </p:cNvSpPr>
          <p:nvPr>
            <p:ph type="dt" sz="half" idx="10"/>
          </p:nvPr>
        </p:nvSpPr>
        <p:spPr/>
        <p:txBody>
          <a:bodyPr/>
          <a:lstStyle/>
          <a:p>
            <a:fld id="{FA4A3CE4-0AE0-4390-BC9C-EE02AC6D9CE2}" type="datetimeFigureOut">
              <a:rPr lang="fr-CH" smtClean="0"/>
              <a:t>11.05.2023</a:t>
            </a:fld>
            <a:endParaRPr lang="fr-CH"/>
          </a:p>
        </p:txBody>
      </p:sp>
      <p:sp>
        <p:nvSpPr>
          <p:cNvPr id="8" name="Espace réservé du pied de page 7"/>
          <p:cNvSpPr>
            <a:spLocks noGrp="1"/>
          </p:cNvSpPr>
          <p:nvPr>
            <p:ph type="ftr" sz="quarter" idx="11"/>
          </p:nvPr>
        </p:nvSpPr>
        <p:spPr/>
        <p:txBody>
          <a:bodyPr/>
          <a:lstStyle/>
          <a:p>
            <a:endParaRPr lang="fr-CH"/>
          </a:p>
        </p:txBody>
      </p:sp>
      <p:sp>
        <p:nvSpPr>
          <p:cNvPr id="9" name="Espace réservé du numéro de diapositive 8"/>
          <p:cNvSpPr>
            <a:spLocks noGrp="1"/>
          </p:cNvSpPr>
          <p:nvPr>
            <p:ph type="sldNum" sz="quarter" idx="12"/>
          </p:nvPr>
        </p:nvSpPr>
        <p:spPr/>
        <p:txBody>
          <a:bodyPr/>
          <a:lstStyle/>
          <a:p>
            <a:fld id="{ACB7FAEE-D7AA-43E8-A3E7-D7D90BEB60AB}" type="slidenum">
              <a:rPr lang="fr-CH" smtClean="0"/>
              <a:t>‹N°›</a:t>
            </a:fld>
            <a:endParaRPr lang="fr-CH"/>
          </a:p>
        </p:txBody>
      </p:sp>
    </p:spTree>
    <p:extLst>
      <p:ext uri="{BB962C8B-B14F-4D97-AF65-F5344CB8AC3E}">
        <p14:creationId xmlns:p14="http://schemas.microsoft.com/office/powerpoint/2010/main" val="24719037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e la date 2"/>
          <p:cNvSpPr>
            <a:spLocks noGrp="1"/>
          </p:cNvSpPr>
          <p:nvPr>
            <p:ph type="dt" sz="half" idx="10"/>
          </p:nvPr>
        </p:nvSpPr>
        <p:spPr/>
        <p:txBody>
          <a:bodyPr/>
          <a:lstStyle/>
          <a:p>
            <a:fld id="{FA4A3CE4-0AE0-4390-BC9C-EE02AC6D9CE2}" type="datetimeFigureOut">
              <a:rPr lang="fr-CH" smtClean="0"/>
              <a:t>11.05.2023</a:t>
            </a:fld>
            <a:endParaRPr lang="fr-CH"/>
          </a:p>
        </p:txBody>
      </p:sp>
      <p:sp>
        <p:nvSpPr>
          <p:cNvPr id="4" name="Espace réservé du pied de page 3"/>
          <p:cNvSpPr>
            <a:spLocks noGrp="1"/>
          </p:cNvSpPr>
          <p:nvPr>
            <p:ph type="ftr" sz="quarter" idx="11"/>
          </p:nvPr>
        </p:nvSpPr>
        <p:spPr/>
        <p:txBody>
          <a:bodyPr/>
          <a:lstStyle/>
          <a:p>
            <a:endParaRPr lang="fr-CH"/>
          </a:p>
        </p:txBody>
      </p:sp>
      <p:sp>
        <p:nvSpPr>
          <p:cNvPr id="5" name="Espace réservé du numéro de diapositive 4"/>
          <p:cNvSpPr>
            <a:spLocks noGrp="1"/>
          </p:cNvSpPr>
          <p:nvPr>
            <p:ph type="sldNum" sz="quarter" idx="12"/>
          </p:nvPr>
        </p:nvSpPr>
        <p:spPr/>
        <p:txBody>
          <a:bodyPr/>
          <a:lstStyle/>
          <a:p>
            <a:fld id="{ACB7FAEE-D7AA-43E8-A3E7-D7D90BEB60AB}" type="slidenum">
              <a:rPr lang="fr-CH" smtClean="0"/>
              <a:t>‹N°›</a:t>
            </a:fld>
            <a:endParaRPr lang="fr-CH"/>
          </a:p>
        </p:txBody>
      </p:sp>
    </p:spTree>
    <p:extLst>
      <p:ext uri="{BB962C8B-B14F-4D97-AF65-F5344CB8AC3E}">
        <p14:creationId xmlns:p14="http://schemas.microsoft.com/office/powerpoint/2010/main" val="4273071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A4A3CE4-0AE0-4390-BC9C-EE02AC6D9CE2}" type="datetimeFigureOut">
              <a:rPr lang="fr-CH" smtClean="0"/>
              <a:t>11.05.2023</a:t>
            </a:fld>
            <a:endParaRPr lang="fr-CH"/>
          </a:p>
        </p:txBody>
      </p:sp>
      <p:sp>
        <p:nvSpPr>
          <p:cNvPr id="3" name="Espace réservé du pied de page 2"/>
          <p:cNvSpPr>
            <a:spLocks noGrp="1"/>
          </p:cNvSpPr>
          <p:nvPr>
            <p:ph type="ftr" sz="quarter" idx="11"/>
          </p:nvPr>
        </p:nvSpPr>
        <p:spPr/>
        <p:txBody>
          <a:bodyPr/>
          <a:lstStyle/>
          <a:p>
            <a:endParaRPr lang="fr-CH"/>
          </a:p>
        </p:txBody>
      </p:sp>
      <p:sp>
        <p:nvSpPr>
          <p:cNvPr id="4" name="Espace réservé du numéro de diapositive 3"/>
          <p:cNvSpPr>
            <a:spLocks noGrp="1"/>
          </p:cNvSpPr>
          <p:nvPr>
            <p:ph type="sldNum" sz="quarter" idx="12"/>
          </p:nvPr>
        </p:nvSpPr>
        <p:spPr/>
        <p:txBody>
          <a:bodyPr/>
          <a:lstStyle/>
          <a:p>
            <a:fld id="{ACB7FAEE-D7AA-43E8-A3E7-D7D90BEB60AB}" type="slidenum">
              <a:rPr lang="fr-CH" smtClean="0"/>
              <a:t>‹N°›</a:t>
            </a:fld>
            <a:endParaRPr lang="fr-CH"/>
          </a:p>
        </p:txBody>
      </p:sp>
    </p:spTree>
    <p:extLst>
      <p:ext uri="{BB962C8B-B14F-4D97-AF65-F5344CB8AC3E}">
        <p14:creationId xmlns:p14="http://schemas.microsoft.com/office/powerpoint/2010/main" val="32142360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smtClean="0"/>
              <a:t>Modifiez le style du titre</a:t>
            </a:r>
            <a:endParaRPr lang="fr-CH"/>
          </a:p>
        </p:txBody>
      </p:sp>
      <p:sp>
        <p:nvSpPr>
          <p:cNvPr id="3" name="Espace réservé du conten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FA4A3CE4-0AE0-4390-BC9C-EE02AC6D9CE2}" type="datetimeFigureOut">
              <a:rPr lang="fr-CH" smtClean="0"/>
              <a:t>11.05.2023</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ACB7FAEE-D7AA-43E8-A3E7-D7D90BEB60AB}" type="slidenum">
              <a:rPr lang="fr-CH" smtClean="0"/>
              <a:t>‹N°›</a:t>
            </a:fld>
            <a:endParaRPr lang="fr-CH"/>
          </a:p>
        </p:txBody>
      </p:sp>
    </p:spTree>
    <p:extLst>
      <p:ext uri="{BB962C8B-B14F-4D97-AF65-F5344CB8AC3E}">
        <p14:creationId xmlns:p14="http://schemas.microsoft.com/office/powerpoint/2010/main" val="11052785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smtClean="0"/>
              <a:t>Modifiez le style du titre</a:t>
            </a:r>
            <a:endParaRPr lang="fr-CH"/>
          </a:p>
        </p:txBody>
      </p:sp>
      <p:sp>
        <p:nvSpPr>
          <p:cNvPr id="3" name="Espace réservé pour une imag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FA4A3CE4-0AE0-4390-BC9C-EE02AC6D9CE2}" type="datetimeFigureOut">
              <a:rPr lang="fr-CH" smtClean="0"/>
              <a:t>11.05.2023</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ACB7FAEE-D7AA-43E8-A3E7-D7D90BEB60AB}" type="slidenum">
              <a:rPr lang="fr-CH" smtClean="0"/>
              <a:t>‹N°›</a:t>
            </a:fld>
            <a:endParaRPr lang="fr-CH"/>
          </a:p>
        </p:txBody>
      </p:sp>
    </p:spTree>
    <p:extLst>
      <p:ext uri="{BB962C8B-B14F-4D97-AF65-F5344CB8AC3E}">
        <p14:creationId xmlns:p14="http://schemas.microsoft.com/office/powerpoint/2010/main" val="33305853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FA4A3CE4-0AE0-4390-BC9C-EE02AC6D9CE2}" type="datetimeFigureOut">
              <a:rPr lang="fr-CH" smtClean="0"/>
              <a:t>11.05.2023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ACB7FAEE-D7AA-43E8-A3E7-D7D90BEB60AB}" type="slidenum">
              <a:rPr lang="fr-CH" smtClean="0"/>
              <a:t>‹N°›</a:t>
            </a:fld>
            <a:endParaRPr lang="fr-CH"/>
          </a:p>
        </p:txBody>
      </p:sp>
    </p:spTree>
    <p:extLst>
      <p:ext uri="{BB962C8B-B14F-4D97-AF65-F5344CB8AC3E}">
        <p14:creationId xmlns:p14="http://schemas.microsoft.com/office/powerpoint/2010/main" val="1342773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43675" y="365125"/>
            <a:ext cx="1971675" cy="5811838"/>
          </a:xfrm>
        </p:spPr>
        <p:txBody>
          <a:bodyPr vert="eaVert"/>
          <a:lstStyle/>
          <a:p>
            <a:r>
              <a:rPr lang="fr-FR" smtClean="0"/>
              <a:t>Modifiez le style du titre</a:t>
            </a:r>
            <a:endParaRPr lang="fr-CH"/>
          </a:p>
        </p:txBody>
      </p:sp>
      <p:sp>
        <p:nvSpPr>
          <p:cNvPr id="3" name="Espace réservé du texte vertical 2"/>
          <p:cNvSpPr>
            <a:spLocks noGrp="1"/>
          </p:cNvSpPr>
          <p:nvPr>
            <p:ph type="body" orient="vert" idx="1"/>
          </p:nvPr>
        </p:nvSpPr>
        <p:spPr>
          <a:xfrm>
            <a:off x="628650" y="365125"/>
            <a:ext cx="5762625"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FA4A3CE4-0AE0-4390-BC9C-EE02AC6D9CE2}" type="datetimeFigureOut">
              <a:rPr lang="fr-CH" smtClean="0"/>
              <a:t>11.05.2023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ACB7FAEE-D7AA-43E8-A3E7-D7D90BEB60AB}" type="slidenum">
              <a:rPr lang="fr-CH" smtClean="0"/>
              <a:t>‹N°›</a:t>
            </a:fld>
            <a:endParaRPr lang="fr-CH"/>
          </a:p>
        </p:txBody>
      </p:sp>
    </p:spTree>
    <p:extLst>
      <p:ext uri="{BB962C8B-B14F-4D97-AF65-F5344CB8AC3E}">
        <p14:creationId xmlns:p14="http://schemas.microsoft.com/office/powerpoint/2010/main" val="42699663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nchor="b"/>
          <a:lstStyle>
            <a:lvl1pPr algn="ctr">
              <a:defRPr sz="6000"/>
            </a:lvl1pPr>
          </a:lstStyle>
          <a:p>
            <a:r>
              <a:rPr lang="fr-FR" smtClean="0"/>
              <a:t>Modifiez le style du titre</a:t>
            </a:r>
            <a:endParaRPr lang="fr-CH"/>
          </a:p>
        </p:txBody>
      </p:sp>
      <p:sp>
        <p:nvSpPr>
          <p:cNvPr id="3" name="Sous-titr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CH"/>
          </a:p>
        </p:txBody>
      </p:sp>
      <p:sp>
        <p:nvSpPr>
          <p:cNvPr id="4" name="Espace réservé de la date 3"/>
          <p:cNvSpPr>
            <a:spLocks noGrp="1"/>
          </p:cNvSpPr>
          <p:nvPr>
            <p:ph type="dt" sz="half" idx="10"/>
          </p:nvPr>
        </p:nvSpPr>
        <p:spPr/>
        <p:txBody>
          <a:bodyPr/>
          <a:lstStyle/>
          <a:p>
            <a:fld id="{B8D8B73A-1C0E-4BFD-864E-DD259B4746F7}" type="datetimeFigureOut">
              <a:rPr lang="fr-CH" smtClean="0"/>
              <a:t>11.05.2023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63A8EC7A-187A-4CC7-A6B0-2E334DBB8E0D}" type="slidenum">
              <a:rPr lang="fr-CH" smtClean="0"/>
              <a:t>‹N°›</a:t>
            </a:fld>
            <a:endParaRPr lang="fr-CH"/>
          </a:p>
        </p:txBody>
      </p:sp>
    </p:spTree>
    <p:extLst>
      <p:ext uri="{BB962C8B-B14F-4D97-AF65-F5344CB8AC3E}">
        <p14:creationId xmlns:p14="http://schemas.microsoft.com/office/powerpoint/2010/main" val="30852176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B8D8B73A-1C0E-4BFD-864E-DD259B4746F7}" type="datetimeFigureOut">
              <a:rPr lang="fr-CH" smtClean="0"/>
              <a:t>11.05.2023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63A8EC7A-187A-4CC7-A6B0-2E334DBB8E0D}" type="slidenum">
              <a:rPr lang="fr-CH" smtClean="0"/>
              <a:t>‹N°›</a:t>
            </a:fld>
            <a:endParaRPr lang="fr-CH"/>
          </a:p>
        </p:txBody>
      </p:sp>
    </p:spTree>
    <p:extLst>
      <p:ext uri="{BB962C8B-B14F-4D97-AF65-F5344CB8AC3E}">
        <p14:creationId xmlns:p14="http://schemas.microsoft.com/office/powerpoint/2010/main" val="394226873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8"/>
            <a:ext cx="7886700" cy="2852737"/>
          </a:xfrm>
        </p:spPr>
        <p:txBody>
          <a:bodyPr anchor="b"/>
          <a:lstStyle>
            <a:lvl1pPr>
              <a:defRPr sz="6000"/>
            </a:lvl1pPr>
          </a:lstStyle>
          <a:p>
            <a:r>
              <a:rPr lang="fr-FR" smtClean="0"/>
              <a:t>Modifiez le style du titre</a:t>
            </a:r>
            <a:endParaRPr lang="fr-CH"/>
          </a:p>
        </p:txBody>
      </p:sp>
      <p:sp>
        <p:nvSpPr>
          <p:cNvPr id="3" name="Espace réservé du texte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B8D8B73A-1C0E-4BFD-864E-DD259B4746F7}" type="datetimeFigureOut">
              <a:rPr lang="fr-CH" smtClean="0"/>
              <a:t>11.05.2023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63A8EC7A-187A-4CC7-A6B0-2E334DBB8E0D}" type="slidenum">
              <a:rPr lang="fr-CH" smtClean="0"/>
              <a:t>‹N°›</a:t>
            </a:fld>
            <a:endParaRPr lang="fr-CH"/>
          </a:p>
        </p:txBody>
      </p:sp>
    </p:spTree>
    <p:extLst>
      <p:ext uri="{BB962C8B-B14F-4D97-AF65-F5344CB8AC3E}">
        <p14:creationId xmlns:p14="http://schemas.microsoft.com/office/powerpoint/2010/main" val="415368047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contenu 2"/>
          <p:cNvSpPr>
            <a:spLocks noGrp="1"/>
          </p:cNvSpPr>
          <p:nvPr>
            <p:ph sz="half" idx="1"/>
          </p:nvPr>
        </p:nvSpPr>
        <p:spPr>
          <a:xfrm>
            <a:off x="628650" y="1825625"/>
            <a:ext cx="386715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contenu 3"/>
          <p:cNvSpPr>
            <a:spLocks noGrp="1"/>
          </p:cNvSpPr>
          <p:nvPr>
            <p:ph sz="half" idx="2"/>
          </p:nvPr>
        </p:nvSpPr>
        <p:spPr>
          <a:xfrm>
            <a:off x="4648200" y="1825625"/>
            <a:ext cx="386715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e la date 4"/>
          <p:cNvSpPr>
            <a:spLocks noGrp="1"/>
          </p:cNvSpPr>
          <p:nvPr>
            <p:ph type="dt" sz="half" idx="10"/>
          </p:nvPr>
        </p:nvSpPr>
        <p:spPr/>
        <p:txBody>
          <a:bodyPr/>
          <a:lstStyle/>
          <a:p>
            <a:fld id="{B8D8B73A-1C0E-4BFD-864E-DD259B4746F7}" type="datetimeFigureOut">
              <a:rPr lang="fr-CH" smtClean="0"/>
              <a:t>11.05.2023</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63A8EC7A-187A-4CC7-A6B0-2E334DBB8E0D}" type="slidenum">
              <a:rPr lang="fr-CH" smtClean="0"/>
              <a:t>‹N°›</a:t>
            </a:fld>
            <a:endParaRPr lang="fr-CH"/>
          </a:p>
        </p:txBody>
      </p:sp>
    </p:spTree>
    <p:extLst>
      <p:ext uri="{BB962C8B-B14F-4D97-AF65-F5344CB8AC3E}">
        <p14:creationId xmlns:p14="http://schemas.microsoft.com/office/powerpoint/2010/main" val="21937741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365125"/>
            <a:ext cx="7886700" cy="1325563"/>
          </a:xfrm>
        </p:spPr>
        <p:txBody>
          <a:bodyPr/>
          <a:lstStyle/>
          <a:p>
            <a:r>
              <a:rPr lang="fr-FR" smtClean="0"/>
              <a:t>Modifiez le style du titre</a:t>
            </a:r>
            <a:endParaRPr lang="fr-CH"/>
          </a:p>
        </p:txBody>
      </p:sp>
      <p:sp>
        <p:nvSpPr>
          <p:cNvPr id="3" name="Espace réservé du text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630238" y="2505075"/>
            <a:ext cx="386873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u text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4629150" y="2505075"/>
            <a:ext cx="38877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7" name="Espace réservé de la date 6"/>
          <p:cNvSpPr>
            <a:spLocks noGrp="1"/>
          </p:cNvSpPr>
          <p:nvPr>
            <p:ph type="dt" sz="half" idx="10"/>
          </p:nvPr>
        </p:nvSpPr>
        <p:spPr/>
        <p:txBody>
          <a:bodyPr/>
          <a:lstStyle/>
          <a:p>
            <a:fld id="{B8D8B73A-1C0E-4BFD-864E-DD259B4746F7}" type="datetimeFigureOut">
              <a:rPr lang="fr-CH" smtClean="0"/>
              <a:t>11.05.2023</a:t>
            </a:fld>
            <a:endParaRPr lang="fr-CH"/>
          </a:p>
        </p:txBody>
      </p:sp>
      <p:sp>
        <p:nvSpPr>
          <p:cNvPr id="8" name="Espace réservé du pied de page 7"/>
          <p:cNvSpPr>
            <a:spLocks noGrp="1"/>
          </p:cNvSpPr>
          <p:nvPr>
            <p:ph type="ftr" sz="quarter" idx="11"/>
          </p:nvPr>
        </p:nvSpPr>
        <p:spPr/>
        <p:txBody>
          <a:bodyPr/>
          <a:lstStyle/>
          <a:p>
            <a:endParaRPr lang="fr-CH"/>
          </a:p>
        </p:txBody>
      </p:sp>
      <p:sp>
        <p:nvSpPr>
          <p:cNvPr id="9" name="Espace réservé du numéro de diapositive 8"/>
          <p:cNvSpPr>
            <a:spLocks noGrp="1"/>
          </p:cNvSpPr>
          <p:nvPr>
            <p:ph type="sldNum" sz="quarter" idx="12"/>
          </p:nvPr>
        </p:nvSpPr>
        <p:spPr/>
        <p:txBody>
          <a:bodyPr/>
          <a:lstStyle/>
          <a:p>
            <a:fld id="{63A8EC7A-187A-4CC7-A6B0-2E334DBB8E0D}" type="slidenum">
              <a:rPr lang="fr-CH" smtClean="0"/>
              <a:t>‹N°›</a:t>
            </a:fld>
            <a:endParaRPr lang="fr-CH"/>
          </a:p>
        </p:txBody>
      </p:sp>
    </p:spTree>
    <p:extLst>
      <p:ext uri="{BB962C8B-B14F-4D97-AF65-F5344CB8AC3E}">
        <p14:creationId xmlns:p14="http://schemas.microsoft.com/office/powerpoint/2010/main" val="3104096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nchor="b"/>
          <a:lstStyle>
            <a:lvl1pPr algn="ctr">
              <a:defRPr sz="6000"/>
            </a:lvl1pPr>
          </a:lstStyle>
          <a:p>
            <a:r>
              <a:rPr lang="fr-FR" smtClean="0"/>
              <a:t>Modifiez le style du titre</a:t>
            </a:r>
            <a:endParaRPr lang="fr-CH"/>
          </a:p>
        </p:txBody>
      </p:sp>
      <p:sp>
        <p:nvSpPr>
          <p:cNvPr id="3" name="Sous-titr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CH"/>
          </a:p>
        </p:txBody>
      </p:sp>
      <p:sp>
        <p:nvSpPr>
          <p:cNvPr id="4" name="Espace réservé de la date 3"/>
          <p:cNvSpPr>
            <a:spLocks noGrp="1"/>
          </p:cNvSpPr>
          <p:nvPr>
            <p:ph type="dt" sz="half" idx="10"/>
          </p:nvPr>
        </p:nvSpPr>
        <p:spPr/>
        <p:txBody>
          <a:bodyPr/>
          <a:lstStyle/>
          <a:p>
            <a:fld id="{4E61ADF9-0E19-41BB-8936-9EF19CE1F766}" type="datetimeFigureOut">
              <a:rPr lang="fr-CH" smtClean="0"/>
              <a:t>11.05.2023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FBF32DF0-D60A-47F3-8B9A-2924053241C0}" type="slidenum">
              <a:rPr lang="fr-CH" smtClean="0"/>
              <a:t>‹N°›</a:t>
            </a:fld>
            <a:endParaRPr lang="fr-CH"/>
          </a:p>
        </p:txBody>
      </p:sp>
    </p:spTree>
    <p:extLst>
      <p:ext uri="{BB962C8B-B14F-4D97-AF65-F5344CB8AC3E}">
        <p14:creationId xmlns:p14="http://schemas.microsoft.com/office/powerpoint/2010/main" val="41911184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e la date 2"/>
          <p:cNvSpPr>
            <a:spLocks noGrp="1"/>
          </p:cNvSpPr>
          <p:nvPr>
            <p:ph type="dt" sz="half" idx="10"/>
          </p:nvPr>
        </p:nvSpPr>
        <p:spPr/>
        <p:txBody>
          <a:bodyPr/>
          <a:lstStyle/>
          <a:p>
            <a:fld id="{B8D8B73A-1C0E-4BFD-864E-DD259B4746F7}" type="datetimeFigureOut">
              <a:rPr lang="fr-CH" smtClean="0"/>
              <a:t>11.05.2023</a:t>
            </a:fld>
            <a:endParaRPr lang="fr-CH"/>
          </a:p>
        </p:txBody>
      </p:sp>
      <p:sp>
        <p:nvSpPr>
          <p:cNvPr id="4" name="Espace réservé du pied de page 3"/>
          <p:cNvSpPr>
            <a:spLocks noGrp="1"/>
          </p:cNvSpPr>
          <p:nvPr>
            <p:ph type="ftr" sz="quarter" idx="11"/>
          </p:nvPr>
        </p:nvSpPr>
        <p:spPr/>
        <p:txBody>
          <a:bodyPr/>
          <a:lstStyle/>
          <a:p>
            <a:endParaRPr lang="fr-CH"/>
          </a:p>
        </p:txBody>
      </p:sp>
      <p:sp>
        <p:nvSpPr>
          <p:cNvPr id="5" name="Espace réservé du numéro de diapositive 4"/>
          <p:cNvSpPr>
            <a:spLocks noGrp="1"/>
          </p:cNvSpPr>
          <p:nvPr>
            <p:ph type="sldNum" sz="quarter" idx="12"/>
          </p:nvPr>
        </p:nvSpPr>
        <p:spPr/>
        <p:txBody>
          <a:bodyPr/>
          <a:lstStyle/>
          <a:p>
            <a:fld id="{63A8EC7A-187A-4CC7-A6B0-2E334DBB8E0D}" type="slidenum">
              <a:rPr lang="fr-CH" smtClean="0"/>
              <a:t>‹N°›</a:t>
            </a:fld>
            <a:endParaRPr lang="fr-CH"/>
          </a:p>
        </p:txBody>
      </p:sp>
    </p:spTree>
    <p:extLst>
      <p:ext uri="{BB962C8B-B14F-4D97-AF65-F5344CB8AC3E}">
        <p14:creationId xmlns:p14="http://schemas.microsoft.com/office/powerpoint/2010/main" val="41742983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8D8B73A-1C0E-4BFD-864E-DD259B4746F7}" type="datetimeFigureOut">
              <a:rPr lang="fr-CH" smtClean="0"/>
              <a:t>11.05.2023</a:t>
            </a:fld>
            <a:endParaRPr lang="fr-CH"/>
          </a:p>
        </p:txBody>
      </p:sp>
      <p:sp>
        <p:nvSpPr>
          <p:cNvPr id="3" name="Espace réservé du pied de page 2"/>
          <p:cNvSpPr>
            <a:spLocks noGrp="1"/>
          </p:cNvSpPr>
          <p:nvPr>
            <p:ph type="ftr" sz="quarter" idx="11"/>
          </p:nvPr>
        </p:nvSpPr>
        <p:spPr/>
        <p:txBody>
          <a:bodyPr/>
          <a:lstStyle/>
          <a:p>
            <a:endParaRPr lang="fr-CH"/>
          </a:p>
        </p:txBody>
      </p:sp>
      <p:sp>
        <p:nvSpPr>
          <p:cNvPr id="4" name="Espace réservé du numéro de diapositive 3"/>
          <p:cNvSpPr>
            <a:spLocks noGrp="1"/>
          </p:cNvSpPr>
          <p:nvPr>
            <p:ph type="sldNum" sz="quarter" idx="12"/>
          </p:nvPr>
        </p:nvSpPr>
        <p:spPr/>
        <p:txBody>
          <a:bodyPr/>
          <a:lstStyle/>
          <a:p>
            <a:fld id="{63A8EC7A-187A-4CC7-A6B0-2E334DBB8E0D}" type="slidenum">
              <a:rPr lang="fr-CH" smtClean="0"/>
              <a:t>‹N°›</a:t>
            </a:fld>
            <a:endParaRPr lang="fr-CH"/>
          </a:p>
        </p:txBody>
      </p:sp>
    </p:spTree>
    <p:extLst>
      <p:ext uri="{BB962C8B-B14F-4D97-AF65-F5344CB8AC3E}">
        <p14:creationId xmlns:p14="http://schemas.microsoft.com/office/powerpoint/2010/main" val="144359219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smtClean="0"/>
              <a:t>Modifiez le style du titre</a:t>
            </a:r>
            <a:endParaRPr lang="fr-CH"/>
          </a:p>
        </p:txBody>
      </p:sp>
      <p:sp>
        <p:nvSpPr>
          <p:cNvPr id="3" name="Espace réservé du conten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B8D8B73A-1C0E-4BFD-864E-DD259B4746F7}" type="datetimeFigureOut">
              <a:rPr lang="fr-CH" smtClean="0"/>
              <a:t>11.05.2023</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63A8EC7A-187A-4CC7-A6B0-2E334DBB8E0D}" type="slidenum">
              <a:rPr lang="fr-CH" smtClean="0"/>
              <a:t>‹N°›</a:t>
            </a:fld>
            <a:endParaRPr lang="fr-CH"/>
          </a:p>
        </p:txBody>
      </p:sp>
    </p:spTree>
    <p:extLst>
      <p:ext uri="{BB962C8B-B14F-4D97-AF65-F5344CB8AC3E}">
        <p14:creationId xmlns:p14="http://schemas.microsoft.com/office/powerpoint/2010/main" val="365635435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smtClean="0"/>
              <a:t>Modifiez le style du titre</a:t>
            </a:r>
            <a:endParaRPr lang="fr-CH"/>
          </a:p>
        </p:txBody>
      </p:sp>
      <p:sp>
        <p:nvSpPr>
          <p:cNvPr id="3" name="Espace réservé pour une imag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B8D8B73A-1C0E-4BFD-864E-DD259B4746F7}" type="datetimeFigureOut">
              <a:rPr lang="fr-CH" smtClean="0"/>
              <a:t>11.05.2023</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63A8EC7A-187A-4CC7-A6B0-2E334DBB8E0D}" type="slidenum">
              <a:rPr lang="fr-CH" smtClean="0"/>
              <a:t>‹N°›</a:t>
            </a:fld>
            <a:endParaRPr lang="fr-CH"/>
          </a:p>
        </p:txBody>
      </p:sp>
    </p:spTree>
    <p:extLst>
      <p:ext uri="{BB962C8B-B14F-4D97-AF65-F5344CB8AC3E}">
        <p14:creationId xmlns:p14="http://schemas.microsoft.com/office/powerpoint/2010/main" val="42880241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B8D8B73A-1C0E-4BFD-864E-DD259B4746F7}" type="datetimeFigureOut">
              <a:rPr lang="fr-CH" smtClean="0"/>
              <a:t>11.05.2023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63A8EC7A-187A-4CC7-A6B0-2E334DBB8E0D}" type="slidenum">
              <a:rPr lang="fr-CH" smtClean="0"/>
              <a:t>‹N°›</a:t>
            </a:fld>
            <a:endParaRPr lang="fr-CH"/>
          </a:p>
        </p:txBody>
      </p:sp>
    </p:spTree>
    <p:extLst>
      <p:ext uri="{BB962C8B-B14F-4D97-AF65-F5344CB8AC3E}">
        <p14:creationId xmlns:p14="http://schemas.microsoft.com/office/powerpoint/2010/main" val="17772071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43675" y="365125"/>
            <a:ext cx="1971675" cy="5811838"/>
          </a:xfrm>
        </p:spPr>
        <p:txBody>
          <a:bodyPr vert="eaVert"/>
          <a:lstStyle/>
          <a:p>
            <a:r>
              <a:rPr lang="fr-FR" smtClean="0"/>
              <a:t>Modifiez le style du titre</a:t>
            </a:r>
            <a:endParaRPr lang="fr-CH"/>
          </a:p>
        </p:txBody>
      </p:sp>
      <p:sp>
        <p:nvSpPr>
          <p:cNvPr id="3" name="Espace réservé du texte vertical 2"/>
          <p:cNvSpPr>
            <a:spLocks noGrp="1"/>
          </p:cNvSpPr>
          <p:nvPr>
            <p:ph type="body" orient="vert" idx="1"/>
          </p:nvPr>
        </p:nvSpPr>
        <p:spPr>
          <a:xfrm>
            <a:off x="628650" y="365125"/>
            <a:ext cx="5762625"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B8D8B73A-1C0E-4BFD-864E-DD259B4746F7}" type="datetimeFigureOut">
              <a:rPr lang="fr-CH" smtClean="0"/>
              <a:t>11.05.2023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63A8EC7A-187A-4CC7-A6B0-2E334DBB8E0D}" type="slidenum">
              <a:rPr lang="fr-CH" smtClean="0"/>
              <a:t>‹N°›</a:t>
            </a:fld>
            <a:endParaRPr lang="fr-CH"/>
          </a:p>
        </p:txBody>
      </p:sp>
    </p:spTree>
    <p:extLst>
      <p:ext uri="{BB962C8B-B14F-4D97-AF65-F5344CB8AC3E}">
        <p14:creationId xmlns:p14="http://schemas.microsoft.com/office/powerpoint/2010/main" val="4222572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4E61ADF9-0E19-41BB-8936-9EF19CE1F766}" type="datetimeFigureOut">
              <a:rPr lang="fr-CH" smtClean="0"/>
              <a:t>11.05.2023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FBF32DF0-D60A-47F3-8B9A-2924053241C0}" type="slidenum">
              <a:rPr lang="fr-CH" smtClean="0"/>
              <a:t>‹N°›</a:t>
            </a:fld>
            <a:endParaRPr lang="fr-CH"/>
          </a:p>
        </p:txBody>
      </p:sp>
    </p:spTree>
    <p:extLst>
      <p:ext uri="{BB962C8B-B14F-4D97-AF65-F5344CB8AC3E}">
        <p14:creationId xmlns:p14="http://schemas.microsoft.com/office/powerpoint/2010/main" val="3201696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8"/>
            <a:ext cx="7886700" cy="2852737"/>
          </a:xfrm>
        </p:spPr>
        <p:txBody>
          <a:bodyPr anchor="b"/>
          <a:lstStyle>
            <a:lvl1pPr>
              <a:defRPr sz="6000"/>
            </a:lvl1pPr>
          </a:lstStyle>
          <a:p>
            <a:r>
              <a:rPr lang="fr-FR" smtClean="0"/>
              <a:t>Modifiez le style du titre</a:t>
            </a:r>
            <a:endParaRPr lang="fr-CH"/>
          </a:p>
        </p:txBody>
      </p:sp>
      <p:sp>
        <p:nvSpPr>
          <p:cNvPr id="3" name="Espace réservé du texte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4E61ADF9-0E19-41BB-8936-9EF19CE1F766}" type="datetimeFigureOut">
              <a:rPr lang="fr-CH" smtClean="0"/>
              <a:t>11.05.2023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FBF32DF0-D60A-47F3-8B9A-2924053241C0}" type="slidenum">
              <a:rPr lang="fr-CH" smtClean="0"/>
              <a:t>‹N°›</a:t>
            </a:fld>
            <a:endParaRPr lang="fr-CH"/>
          </a:p>
        </p:txBody>
      </p:sp>
    </p:spTree>
    <p:extLst>
      <p:ext uri="{BB962C8B-B14F-4D97-AF65-F5344CB8AC3E}">
        <p14:creationId xmlns:p14="http://schemas.microsoft.com/office/powerpoint/2010/main" val="2223192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contenu 2"/>
          <p:cNvSpPr>
            <a:spLocks noGrp="1"/>
          </p:cNvSpPr>
          <p:nvPr>
            <p:ph sz="half" idx="1"/>
          </p:nvPr>
        </p:nvSpPr>
        <p:spPr>
          <a:xfrm>
            <a:off x="628650" y="1825625"/>
            <a:ext cx="386715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contenu 3"/>
          <p:cNvSpPr>
            <a:spLocks noGrp="1"/>
          </p:cNvSpPr>
          <p:nvPr>
            <p:ph sz="half" idx="2"/>
          </p:nvPr>
        </p:nvSpPr>
        <p:spPr>
          <a:xfrm>
            <a:off x="4648200" y="1825625"/>
            <a:ext cx="386715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e la date 4"/>
          <p:cNvSpPr>
            <a:spLocks noGrp="1"/>
          </p:cNvSpPr>
          <p:nvPr>
            <p:ph type="dt" sz="half" idx="10"/>
          </p:nvPr>
        </p:nvSpPr>
        <p:spPr/>
        <p:txBody>
          <a:bodyPr/>
          <a:lstStyle/>
          <a:p>
            <a:fld id="{4E61ADF9-0E19-41BB-8936-9EF19CE1F766}" type="datetimeFigureOut">
              <a:rPr lang="fr-CH" smtClean="0"/>
              <a:t>11.05.2023</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FBF32DF0-D60A-47F3-8B9A-2924053241C0}" type="slidenum">
              <a:rPr lang="fr-CH" smtClean="0"/>
              <a:t>‹N°›</a:t>
            </a:fld>
            <a:endParaRPr lang="fr-CH"/>
          </a:p>
        </p:txBody>
      </p:sp>
    </p:spTree>
    <p:extLst>
      <p:ext uri="{BB962C8B-B14F-4D97-AF65-F5344CB8AC3E}">
        <p14:creationId xmlns:p14="http://schemas.microsoft.com/office/powerpoint/2010/main" val="2818513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365125"/>
            <a:ext cx="7886700" cy="1325563"/>
          </a:xfrm>
        </p:spPr>
        <p:txBody>
          <a:bodyPr/>
          <a:lstStyle/>
          <a:p>
            <a:r>
              <a:rPr lang="fr-FR" smtClean="0"/>
              <a:t>Modifiez le style du titre</a:t>
            </a:r>
            <a:endParaRPr lang="fr-CH"/>
          </a:p>
        </p:txBody>
      </p:sp>
      <p:sp>
        <p:nvSpPr>
          <p:cNvPr id="3" name="Espace réservé du text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630238" y="2505075"/>
            <a:ext cx="386873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u text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4629150" y="2505075"/>
            <a:ext cx="38877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7" name="Espace réservé de la date 6"/>
          <p:cNvSpPr>
            <a:spLocks noGrp="1"/>
          </p:cNvSpPr>
          <p:nvPr>
            <p:ph type="dt" sz="half" idx="10"/>
          </p:nvPr>
        </p:nvSpPr>
        <p:spPr/>
        <p:txBody>
          <a:bodyPr/>
          <a:lstStyle/>
          <a:p>
            <a:fld id="{4E61ADF9-0E19-41BB-8936-9EF19CE1F766}" type="datetimeFigureOut">
              <a:rPr lang="fr-CH" smtClean="0"/>
              <a:t>11.05.2023</a:t>
            </a:fld>
            <a:endParaRPr lang="fr-CH"/>
          </a:p>
        </p:txBody>
      </p:sp>
      <p:sp>
        <p:nvSpPr>
          <p:cNvPr id="8" name="Espace réservé du pied de page 7"/>
          <p:cNvSpPr>
            <a:spLocks noGrp="1"/>
          </p:cNvSpPr>
          <p:nvPr>
            <p:ph type="ftr" sz="quarter" idx="11"/>
          </p:nvPr>
        </p:nvSpPr>
        <p:spPr/>
        <p:txBody>
          <a:bodyPr/>
          <a:lstStyle/>
          <a:p>
            <a:endParaRPr lang="fr-CH"/>
          </a:p>
        </p:txBody>
      </p:sp>
      <p:sp>
        <p:nvSpPr>
          <p:cNvPr id="9" name="Espace réservé du numéro de diapositive 8"/>
          <p:cNvSpPr>
            <a:spLocks noGrp="1"/>
          </p:cNvSpPr>
          <p:nvPr>
            <p:ph type="sldNum" sz="quarter" idx="12"/>
          </p:nvPr>
        </p:nvSpPr>
        <p:spPr/>
        <p:txBody>
          <a:bodyPr/>
          <a:lstStyle/>
          <a:p>
            <a:fld id="{FBF32DF0-D60A-47F3-8B9A-2924053241C0}" type="slidenum">
              <a:rPr lang="fr-CH" smtClean="0"/>
              <a:t>‹N°›</a:t>
            </a:fld>
            <a:endParaRPr lang="fr-CH"/>
          </a:p>
        </p:txBody>
      </p:sp>
    </p:spTree>
    <p:extLst>
      <p:ext uri="{BB962C8B-B14F-4D97-AF65-F5344CB8AC3E}">
        <p14:creationId xmlns:p14="http://schemas.microsoft.com/office/powerpoint/2010/main" val="1466770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e la date 2"/>
          <p:cNvSpPr>
            <a:spLocks noGrp="1"/>
          </p:cNvSpPr>
          <p:nvPr>
            <p:ph type="dt" sz="half" idx="10"/>
          </p:nvPr>
        </p:nvSpPr>
        <p:spPr/>
        <p:txBody>
          <a:bodyPr/>
          <a:lstStyle/>
          <a:p>
            <a:fld id="{4E61ADF9-0E19-41BB-8936-9EF19CE1F766}" type="datetimeFigureOut">
              <a:rPr lang="fr-CH" smtClean="0"/>
              <a:t>11.05.2023</a:t>
            </a:fld>
            <a:endParaRPr lang="fr-CH"/>
          </a:p>
        </p:txBody>
      </p:sp>
      <p:sp>
        <p:nvSpPr>
          <p:cNvPr id="4" name="Espace réservé du pied de page 3"/>
          <p:cNvSpPr>
            <a:spLocks noGrp="1"/>
          </p:cNvSpPr>
          <p:nvPr>
            <p:ph type="ftr" sz="quarter" idx="11"/>
          </p:nvPr>
        </p:nvSpPr>
        <p:spPr/>
        <p:txBody>
          <a:bodyPr/>
          <a:lstStyle/>
          <a:p>
            <a:endParaRPr lang="fr-CH"/>
          </a:p>
        </p:txBody>
      </p:sp>
      <p:sp>
        <p:nvSpPr>
          <p:cNvPr id="5" name="Espace réservé du numéro de diapositive 4"/>
          <p:cNvSpPr>
            <a:spLocks noGrp="1"/>
          </p:cNvSpPr>
          <p:nvPr>
            <p:ph type="sldNum" sz="quarter" idx="12"/>
          </p:nvPr>
        </p:nvSpPr>
        <p:spPr/>
        <p:txBody>
          <a:bodyPr/>
          <a:lstStyle/>
          <a:p>
            <a:fld id="{FBF32DF0-D60A-47F3-8B9A-2924053241C0}" type="slidenum">
              <a:rPr lang="fr-CH" smtClean="0"/>
              <a:t>‹N°›</a:t>
            </a:fld>
            <a:endParaRPr lang="fr-CH"/>
          </a:p>
        </p:txBody>
      </p:sp>
    </p:spTree>
    <p:extLst>
      <p:ext uri="{BB962C8B-B14F-4D97-AF65-F5344CB8AC3E}">
        <p14:creationId xmlns:p14="http://schemas.microsoft.com/office/powerpoint/2010/main" val="2286954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E61ADF9-0E19-41BB-8936-9EF19CE1F766}" type="datetimeFigureOut">
              <a:rPr lang="fr-CH" smtClean="0"/>
              <a:t>11.05.2023</a:t>
            </a:fld>
            <a:endParaRPr lang="fr-CH"/>
          </a:p>
        </p:txBody>
      </p:sp>
      <p:sp>
        <p:nvSpPr>
          <p:cNvPr id="3" name="Espace réservé du pied de page 2"/>
          <p:cNvSpPr>
            <a:spLocks noGrp="1"/>
          </p:cNvSpPr>
          <p:nvPr>
            <p:ph type="ftr" sz="quarter" idx="11"/>
          </p:nvPr>
        </p:nvSpPr>
        <p:spPr/>
        <p:txBody>
          <a:bodyPr/>
          <a:lstStyle/>
          <a:p>
            <a:endParaRPr lang="fr-CH"/>
          </a:p>
        </p:txBody>
      </p:sp>
      <p:sp>
        <p:nvSpPr>
          <p:cNvPr id="4" name="Espace réservé du numéro de diapositive 3"/>
          <p:cNvSpPr>
            <a:spLocks noGrp="1"/>
          </p:cNvSpPr>
          <p:nvPr>
            <p:ph type="sldNum" sz="quarter" idx="12"/>
          </p:nvPr>
        </p:nvSpPr>
        <p:spPr/>
        <p:txBody>
          <a:bodyPr/>
          <a:lstStyle/>
          <a:p>
            <a:fld id="{FBF32DF0-D60A-47F3-8B9A-2924053241C0}" type="slidenum">
              <a:rPr lang="fr-CH" smtClean="0"/>
              <a:t>‹N°›</a:t>
            </a:fld>
            <a:endParaRPr lang="fr-CH"/>
          </a:p>
        </p:txBody>
      </p:sp>
    </p:spTree>
    <p:extLst>
      <p:ext uri="{BB962C8B-B14F-4D97-AF65-F5344CB8AC3E}">
        <p14:creationId xmlns:p14="http://schemas.microsoft.com/office/powerpoint/2010/main" val="5596268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4.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7524328" cy="692696"/>
          </a:xfrm>
          <a:prstGeom prst="rect">
            <a:avLst/>
          </a:prstGeom>
          <a:solidFill>
            <a:srgbClr val="22A7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8" name="Ellipse 7"/>
          <p:cNvSpPr/>
          <p:nvPr userDrawn="1"/>
        </p:nvSpPr>
        <p:spPr>
          <a:xfrm>
            <a:off x="7380312" y="0"/>
            <a:ext cx="288032" cy="69269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pic>
        <p:nvPicPr>
          <p:cNvPr id="9" name="Picture 2" descr="CCT Santé 21_Mini"/>
          <p:cNvPicPr>
            <a:picLocks noChangeAspect="1" noChangeArrowheads="1"/>
          </p:cNvPicPr>
          <p:nvPr userDrawn="1"/>
        </p:nvPicPr>
        <p:blipFill>
          <a:blip r:embed="rId4" cstate="print"/>
          <a:srcRect/>
          <a:stretch>
            <a:fillRect/>
          </a:stretch>
        </p:blipFill>
        <p:spPr bwMode="auto">
          <a:xfrm>
            <a:off x="7668344" y="116632"/>
            <a:ext cx="800100" cy="558800"/>
          </a:xfrm>
          <a:prstGeom prst="rect">
            <a:avLst/>
          </a:prstGeom>
          <a:noFill/>
        </p:spPr>
      </p:pic>
      <p:sp>
        <p:nvSpPr>
          <p:cNvPr id="10" name="Rectangle 9"/>
          <p:cNvSpPr/>
          <p:nvPr userDrawn="1"/>
        </p:nvSpPr>
        <p:spPr>
          <a:xfrm>
            <a:off x="0" y="6381328"/>
            <a:ext cx="9144000" cy="476672"/>
          </a:xfrm>
          <a:prstGeom prst="rect">
            <a:avLst/>
          </a:prstGeom>
          <a:solidFill>
            <a:srgbClr val="22A7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1" name="ZoneTexte 10"/>
          <p:cNvSpPr txBox="1"/>
          <p:nvPr userDrawn="1"/>
        </p:nvSpPr>
        <p:spPr>
          <a:xfrm>
            <a:off x="3275856" y="6381328"/>
            <a:ext cx="2520280" cy="338554"/>
          </a:xfrm>
          <a:prstGeom prst="rect">
            <a:avLst/>
          </a:prstGeom>
          <a:noFill/>
        </p:spPr>
        <p:txBody>
          <a:bodyPr wrap="square" rtlCol="0">
            <a:spAutoFit/>
          </a:bodyPr>
          <a:lstStyle/>
          <a:p>
            <a:pPr algn="ctr"/>
            <a:r>
              <a:rPr lang="fr-CH" sz="1600" dirty="0" smtClean="0">
                <a:latin typeface="Arial" pitchFamily="34" charset="0"/>
                <a:cs typeface="Arial" pitchFamily="34" charset="0"/>
              </a:rPr>
              <a:t>www.compasante21.ch</a:t>
            </a:r>
            <a:endParaRPr lang="fr-CH" sz="1600" dirty="0">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fr-FR" smtClean="0"/>
              <a:t>Modifiez le style du titre</a:t>
            </a:r>
            <a:endParaRPr lang="fr-CH"/>
          </a:p>
        </p:txBody>
      </p:sp>
      <p:sp>
        <p:nvSpPr>
          <p:cNvPr id="3" name="Espace réservé du texte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61ADF9-0E19-41BB-8936-9EF19CE1F766}" type="datetimeFigureOut">
              <a:rPr lang="fr-CH" smtClean="0"/>
              <a:t>11.05.2023</a:t>
            </a:fld>
            <a:endParaRPr lang="fr-CH"/>
          </a:p>
        </p:txBody>
      </p:sp>
      <p:sp>
        <p:nvSpPr>
          <p:cNvPr id="5" name="Espace réservé du pied de page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F32DF0-D60A-47F3-8B9A-2924053241C0}" type="slidenum">
              <a:rPr lang="fr-CH" smtClean="0"/>
              <a:t>‹N°›</a:t>
            </a:fld>
            <a:endParaRPr lang="fr-CH"/>
          </a:p>
        </p:txBody>
      </p:sp>
    </p:spTree>
    <p:extLst>
      <p:ext uri="{BB962C8B-B14F-4D97-AF65-F5344CB8AC3E}">
        <p14:creationId xmlns:p14="http://schemas.microsoft.com/office/powerpoint/2010/main" val="515975503"/>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fr-FR" smtClean="0"/>
              <a:t>Modifiez le style du titre</a:t>
            </a:r>
            <a:endParaRPr lang="fr-CH"/>
          </a:p>
        </p:txBody>
      </p:sp>
      <p:sp>
        <p:nvSpPr>
          <p:cNvPr id="3" name="Espace réservé du texte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4A3CE4-0AE0-4390-BC9C-EE02AC6D9CE2}" type="datetimeFigureOut">
              <a:rPr lang="fr-CH" smtClean="0"/>
              <a:t>11.05.2023</a:t>
            </a:fld>
            <a:endParaRPr lang="fr-CH"/>
          </a:p>
        </p:txBody>
      </p:sp>
      <p:sp>
        <p:nvSpPr>
          <p:cNvPr id="5" name="Espace réservé du pied de page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B7FAEE-D7AA-43E8-A3E7-D7D90BEB60AB}" type="slidenum">
              <a:rPr lang="fr-CH" smtClean="0"/>
              <a:t>‹N°›</a:t>
            </a:fld>
            <a:endParaRPr lang="fr-CH"/>
          </a:p>
        </p:txBody>
      </p:sp>
    </p:spTree>
    <p:extLst>
      <p:ext uri="{BB962C8B-B14F-4D97-AF65-F5344CB8AC3E}">
        <p14:creationId xmlns:p14="http://schemas.microsoft.com/office/powerpoint/2010/main" val="500228726"/>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fr-FR" smtClean="0"/>
              <a:t>Modifiez le style du titre</a:t>
            </a:r>
            <a:endParaRPr lang="fr-CH"/>
          </a:p>
        </p:txBody>
      </p:sp>
      <p:sp>
        <p:nvSpPr>
          <p:cNvPr id="3" name="Espace réservé du texte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D8B73A-1C0E-4BFD-864E-DD259B4746F7}" type="datetimeFigureOut">
              <a:rPr lang="fr-CH" smtClean="0"/>
              <a:t>11.05.2023</a:t>
            </a:fld>
            <a:endParaRPr lang="fr-CH"/>
          </a:p>
        </p:txBody>
      </p:sp>
      <p:sp>
        <p:nvSpPr>
          <p:cNvPr id="5" name="Espace réservé du pied de page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8EC7A-187A-4CC7-A6B0-2E334DBB8E0D}" type="slidenum">
              <a:rPr lang="fr-CH" smtClean="0"/>
              <a:t>‹N°›</a:t>
            </a:fld>
            <a:endParaRPr lang="fr-CH"/>
          </a:p>
        </p:txBody>
      </p:sp>
    </p:spTree>
    <p:extLst>
      <p:ext uri="{BB962C8B-B14F-4D97-AF65-F5344CB8AC3E}">
        <p14:creationId xmlns:p14="http://schemas.microsoft.com/office/powerpoint/2010/main" val="931726384"/>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2522711"/>
          </a:xfrm>
          <a:prstGeom prst="rect">
            <a:avLst/>
          </a:prstGeom>
          <a:ln w="34925">
            <a:solidFill>
              <a:srgbClr val="0070C0"/>
            </a:solidFill>
          </a:ln>
        </p:spPr>
        <p:txBody>
          <a:bodyPr/>
          <a:lstStyle/>
          <a:p>
            <a:r>
              <a:rPr lang="fr-CH" sz="4800" b="1" dirty="0" smtClean="0">
                <a:solidFill>
                  <a:srgbClr val="0070C0"/>
                </a:solidFill>
                <a:latin typeface="Arial" panose="020B0604020202020204" pitchFamily="34" charset="0"/>
                <a:cs typeface="Arial" panose="020B0604020202020204" pitchFamily="34" charset="0"/>
              </a:rPr>
              <a:t>Demi-journée </a:t>
            </a:r>
            <a:r>
              <a:rPr lang="fr-CH" sz="4800" b="1" dirty="0">
                <a:solidFill>
                  <a:srgbClr val="0070C0"/>
                </a:solidFill>
                <a:latin typeface="Arial" panose="020B0604020202020204" pitchFamily="34" charset="0"/>
                <a:cs typeface="Arial" panose="020B0604020202020204" pitchFamily="34" charset="0"/>
              </a:rPr>
              <a:t>du 11 mai </a:t>
            </a:r>
            <a:r>
              <a:rPr lang="fr-CH" sz="4800" b="1" dirty="0" smtClean="0">
                <a:solidFill>
                  <a:srgbClr val="0070C0"/>
                </a:solidFill>
                <a:latin typeface="Arial" panose="020B0604020202020204" pitchFamily="34" charset="0"/>
                <a:cs typeface="Arial" panose="020B0604020202020204" pitchFamily="34" charset="0"/>
              </a:rPr>
              <a:t>2023 à l’attention des employeurs </a:t>
            </a:r>
            <a:br>
              <a:rPr lang="fr-CH" sz="4800" b="1" dirty="0" smtClean="0">
                <a:solidFill>
                  <a:srgbClr val="0070C0"/>
                </a:solidFill>
                <a:latin typeface="Arial" panose="020B0604020202020204" pitchFamily="34" charset="0"/>
                <a:cs typeface="Arial" panose="020B0604020202020204" pitchFamily="34" charset="0"/>
              </a:rPr>
            </a:br>
            <a:endParaRPr lang="fr-CH" sz="4800" b="1" dirty="0">
              <a:solidFill>
                <a:srgbClr val="0070C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27584" y="836712"/>
            <a:ext cx="7772400" cy="720080"/>
          </a:xfrm>
        </p:spPr>
        <p:txBody>
          <a:bodyPr/>
          <a:lstStyle/>
          <a:p>
            <a:r>
              <a:rPr lang="fr-CH" sz="3600" dirty="0" smtClean="0"/>
              <a:t>Nouveautés de la version 2022-2025 </a:t>
            </a:r>
            <a:r>
              <a:rPr lang="fr-CH" dirty="0" smtClean="0"/>
              <a:t/>
            </a:r>
            <a:br>
              <a:rPr lang="fr-CH" dirty="0" smtClean="0"/>
            </a:br>
            <a:endParaRPr lang="fr-CH" dirty="0"/>
          </a:p>
        </p:txBody>
      </p:sp>
      <p:sp useBgFill="1">
        <p:nvSpPr>
          <p:cNvPr id="3" name="Sous-titre 2"/>
          <p:cNvSpPr>
            <a:spLocks noGrp="1"/>
          </p:cNvSpPr>
          <p:nvPr>
            <p:ph type="subTitle" idx="1"/>
          </p:nvPr>
        </p:nvSpPr>
        <p:spPr>
          <a:xfrm>
            <a:off x="573324" y="1628800"/>
            <a:ext cx="8280920" cy="4608512"/>
          </a:xfrm>
        </p:spPr>
        <p:txBody>
          <a:bodyPr/>
          <a:lstStyle/>
          <a:p>
            <a:pPr algn="l"/>
            <a:r>
              <a:rPr lang="fr-CH" sz="2400" b="1" dirty="0" smtClean="0">
                <a:solidFill>
                  <a:schemeClr val="tx1"/>
                </a:solidFill>
              </a:rPr>
              <a:t>Art. 4.6.1 CCT – Heures supplémentaires</a:t>
            </a:r>
          </a:p>
          <a:p>
            <a:pPr algn="l">
              <a:spcAft>
                <a:spcPts val="600"/>
              </a:spcAft>
            </a:pPr>
            <a:r>
              <a:rPr lang="fr-CH" sz="2400" baseline="30000" dirty="0" smtClean="0">
                <a:solidFill>
                  <a:schemeClr val="tx1"/>
                </a:solidFill>
              </a:rPr>
              <a:t>1 </a:t>
            </a:r>
            <a:r>
              <a:rPr lang="fr-CH" sz="2400" dirty="0" smtClean="0">
                <a:solidFill>
                  <a:schemeClr val="tx1"/>
                </a:solidFill>
              </a:rPr>
              <a:t>Les </a:t>
            </a:r>
            <a:r>
              <a:rPr lang="fr-CH" sz="2400" dirty="0">
                <a:solidFill>
                  <a:schemeClr val="tx1"/>
                </a:solidFill>
              </a:rPr>
              <a:t>heures supplémentaires sont </a:t>
            </a:r>
            <a:r>
              <a:rPr lang="fr-CH" sz="2400" b="1" dirty="0">
                <a:solidFill>
                  <a:schemeClr val="tx1"/>
                </a:solidFill>
              </a:rPr>
              <a:t>celles dépassant l’horaire contractuel hebdomadaire</a:t>
            </a:r>
            <a:r>
              <a:rPr lang="fr-CH" sz="2400" dirty="0">
                <a:solidFill>
                  <a:schemeClr val="tx1"/>
                </a:solidFill>
              </a:rPr>
              <a:t> </a:t>
            </a:r>
            <a:r>
              <a:rPr lang="fr-CH" sz="2400" dirty="0" smtClean="0">
                <a:solidFill>
                  <a:schemeClr val="tx1"/>
                </a:solidFill>
              </a:rPr>
              <a:t>(art</a:t>
            </a:r>
            <a:r>
              <a:rPr lang="fr-CH" sz="2400" dirty="0">
                <a:solidFill>
                  <a:schemeClr val="tx1"/>
                </a:solidFill>
              </a:rPr>
              <a:t>. 4.1.1 </a:t>
            </a:r>
            <a:r>
              <a:rPr lang="fr-CH" sz="2400" dirty="0" smtClean="0">
                <a:solidFill>
                  <a:schemeClr val="tx1"/>
                </a:solidFill>
              </a:rPr>
              <a:t>CCT), </a:t>
            </a:r>
            <a:r>
              <a:rPr lang="fr-CH" sz="2400" dirty="0">
                <a:solidFill>
                  <a:schemeClr val="tx1"/>
                </a:solidFill>
              </a:rPr>
              <a:t>ramené au </a:t>
            </a:r>
            <a:r>
              <a:rPr lang="fr-CH" sz="2400" b="1" dirty="0">
                <a:solidFill>
                  <a:schemeClr val="tx1"/>
                </a:solidFill>
              </a:rPr>
              <a:t>taux d’activité</a:t>
            </a:r>
            <a:r>
              <a:rPr lang="fr-CH" sz="2400" dirty="0">
                <a:solidFill>
                  <a:schemeClr val="tx1"/>
                </a:solidFill>
              </a:rPr>
              <a:t>, </a:t>
            </a:r>
            <a:r>
              <a:rPr lang="fr-CH" sz="2400" b="1" dirty="0">
                <a:solidFill>
                  <a:schemeClr val="tx1"/>
                </a:solidFill>
              </a:rPr>
              <a:t>jusqu’à la 45e heure </a:t>
            </a:r>
            <a:r>
              <a:rPr lang="fr-CH" sz="2400" dirty="0">
                <a:solidFill>
                  <a:schemeClr val="tx1"/>
                </a:solidFill>
              </a:rPr>
              <a:t>incluse</a:t>
            </a:r>
            <a:r>
              <a:rPr lang="fr-CH" sz="2400" dirty="0" smtClean="0">
                <a:solidFill>
                  <a:schemeClr val="tx1"/>
                </a:solidFill>
              </a:rPr>
              <a:t>.</a:t>
            </a:r>
            <a:endParaRPr lang="fr-CH" sz="2400" dirty="0">
              <a:solidFill>
                <a:schemeClr val="tx1"/>
              </a:solidFill>
            </a:endParaRPr>
          </a:p>
          <a:p>
            <a:pPr algn="l">
              <a:spcAft>
                <a:spcPts val="600"/>
              </a:spcAft>
            </a:pPr>
            <a:r>
              <a:rPr lang="fr-CH" sz="2400" baseline="30000" dirty="0" smtClean="0">
                <a:solidFill>
                  <a:schemeClr val="tx1"/>
                </a:solidFill>
              </a:rPr>
              <a:t>2 </a:t>
            </a:r>
            <a:r>
              <a:rPr lang="fr-CH" sz="2400" dirty="0" smtClean="0">
                <a:solidFill>
                  <a:schemeClr val="tx1"/>
                </a:solidFill>
              </a:rPr>
              <a:t>Les </a:t>
            </a:r>
            <a:r>
              <a:rPr lang="fr-CH" sz="2400" dirty="0">
                <a:solidFill>
                  <a:schemeClr val="tx1"/>
                </a:solidFill>
              </a:rPr>
              <a:t>heures supplémentaires sont effectuées à la demande de l’employeur. Elles doivent être </a:t>
            </a:r>
            <a:r>
              <a:rPr lang="fr-CH" sz="2400" b="1" dirty="0">
                <a:solidFill>
                  <a:schemeClr val="tx1"/>
                </a:solidFill>
              </a:rPr>
              <a:t>régulièrement compensées </a:t>
            </a:r>
            <a:r>
              <a:rPr lang="fr-CH" sz="2400" dirty="0">
                <a:solidFill>
                  <a:schemeClr val="tx1"/>
                </a:solidFill>
              </a:rPr>
              <a:t>durant l’année</a:t>
            </a:r>
            <a:r>
              <a:rPr lang="fr-CH" sz="2400" dirty="0" smtClean="0">
                <a:solidFill>
                  <a:schemeClr val="tx1"/>
                </a:solidFill>
              </a:rPr>
              <a:t>.</a:t>
            </a:r>
            <a:endParaRPr lang="fr-CH" sz="2400" dirty="0">
              <a:solidFill>
                <a:schemeClr val="tx1"/>
              </a:solidFill>
            </a:endParaRPr>
          </a:p>
          <a:p>
            <a:pPr algn="l">
              <a:spcAft>
                <a:spcPts val="600"/>
              </a:spcAft>
            </a:pPr>
            <a:r>
              <a:rPr lang="fr-CH" sz="2400" baseline="30000" dirty="0" smtClean="0">
                <a:solidFill>
                  <a:schemeClr val="tx1"/>
                </a:solidFill>
              </a:rPr>
              <a:t>3 </a:t>
            </a:r>
            <a:r>
              <a:rPr lang="fr-CH" sz="2400" b="1" dirty="0" smtClean="0">
                <a:solidFill>
                  <a:schemeClr val="tx1"/>
                </a:solidFill>
              </a:rPr>
              <a:t>Au </a:t>
            </a:r>
            <a:r>
              <a:rPr lang="fr-CH" sz="2400" b="1" dirty="0">
                <a:solidFill>
                  <a:schemeClr val="tx1"/>
                </a:solidFill>
              </a:rPr>
              <a:t>31 décembre</a:t>
            </a:r>
            <a:r>
              <a:rPr lang="fr-CH" sz="2400" dirty="0">
                <a:solidFill>
                  <a:schemeClr val="tx1"/>
                </a:solidFill>
              </a:rPr>
              <a:t>, le solde d’heures supplémentaires est limité à </a:t>
            </a:r>
            <a:r>
              <a:rPr lang="fr-CH" sz="2400" b="1" dirty="0">
                <a:solidFill>
                  <a:schemeClr val="tx1"/>
                </a:solidFill>
              </a:rPr>
              <a:t>50 heures</a:t>
            </a:r>
            <a:r>
              <a:rPr lang="fr-CH" sz="2400" dirty="0">
                <a:solidFill>
                  <a:schemeClr val="tx1"/>
                </a:solidFill>
              </a:rPr>
              <a:t>, au prorata du </a:t>
            </a:r>
            <a:r>
              <a:rPr lang="fr-CH" sz="2400" b="1" dirty="0">
                <a:solidFill>
                  <a:schemeClr val="tx1"/>
                </a:solidFill>
              </a:rPr>
              <a:t>taux d’activité</a:t>
            </a:r>
            <a:r>
              <a:rPr lang="fr-CH" sz="2400" dirty="0">
                <a:solidFill>
                  <a:schemeClr val="tx1"/>
                </a:solidFill>
              </a:rPr>
              <a:t>. Ces heures sont </a:t>
            </a:r>
            <a:r>
              <a:rPr lang="fr-CH" sz="2400" b="1" dirty="0">
                <a:solidFill>
                  <a:schemeClr val="tx1"/>
                </a:solidFill>
              </a:rPr>
              <a:t>reportées sur l’année suivante </a:t>
            </a:r>
            <a:r>
              <a:rPr lang="fr-CH" sz="2400" dirty="0">
                <a:solidFill>
                  <a:schemeClr val="tx1"/>
                </a:solidFill>
              </a:rPr>
              <a:t>et comptabilisée </a:t>
            </a:r>
            <a:r>
              <a:rPr lang="fr-CH" sz="2400" b="1" dirty="0">
                <a:solidFill>
                  <a:schemeClr val="tx1"/>
                </a:solidFill>
              </a:rPr>
              <a:t>sans supplément.</a:t>
            </a:r>
          </a:p>
        </p:txBody>
      </p:sp>
    </p:spTree>
    <p:extLst>
      <p:ext uri="{BB962C8B-B14F-4D97-AF65-F5344CB8AC3E}">
        <p14:creationId xmlns:p14="http://schemas.microsoft.com/office/powerpoint/2010/main" val="404834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908720"/>
            <a:ext cx="7772400" cy="720080"/>
          </a:xfrm>
        </p:spPr>
        <p:txBody>
          <a:bodyPr/>
          <a:lstStyle/>
          <a:p>
            <a:r>
              <a:rPr lang="fr-CH" sz="3600" dirty="0" smtClean="0"/>
              <a:t>Nouveautés de la version 2022-2025 </a:t>
            </a:r>
            <a:r>
              <a:rPr lang="fr-CH" dirty="0" smtClean="0"/>
              <a:t/>
            </a:r>
            <a:br>
              <a:rPr lang="fr-CH" dirty="0" smtClean="0"/>
            </a:br>
            <a:endParaRPr lang="fr-CH" dirty="0"/>
          </a:p>
        </p:txBody>
      </p:sp>
      <p:sp useBgFill="1">
        <p:nvSpPr>
          <p:cNvPr id="3" name="Sous-titre 2"/>
          <p:cNvSpPr>
            <a:spLocks noGrp="1"/>
          </p:cNvSpPr>
          <p:nvPr>
            <p:ph type="subTitle" idx="1"/>
          </p:nvPr>
        </p:nvSpPr>
        <p:spPr>
          <a:xfrm>
            <a:off x="683568" y="1651518"/>
            <a:ext cx="7990656" cy="4176464"/>
          </a:xfrm>
        </p:spPr>
        <p:txBody>
          <a:bodyPr/>
          <a:lstStyle/>
          <a:p>
            <a:pPr algn="l"/>
            <a:r>
              <a:rPr lang="fr-CH" sz="2400" b="1" dirty="0" smtClean="0">
                <a:solidFill>
                  <a:schemeClr val="tx1"/>
                </a:solidFill>
              </a:rPr>
              <a:t>Art. 4.6.1 CCT – Heures supplémentaires</a:t>
            </a:r>
          </a:p>
          <a:p>
            <a:pPr algn="l">
              <a:spcAft>
                <a:spcPts val="600"/>
              </a:spcAft>
            </a:pPr>
            <a:r>
              <a:rPr lang="fr-CH" sz="2200" baseline="30000" dirty="0" smtClean="0">
                <a:solidFill>
                  <a:schemeClr val="tx1"/>
                </a:solidFill>
              </a:rPr>
              <a:t>4 </a:t>
            </a:r>
            <a:r>
              <a:rPr lang="fr-CH" sz="2200" dirty="0" smtClean="0">
                <a:solidFill>
                  <a:schemeClr val="tx1"/>
                </a:solidFill>
              </a:rPr>
              <a:t>Si </a:t>
            </a:r>
            <a:r>
              <a:rPr lang="fr-CH" sz="2200" dirty="0">
                <a:solidFill>
                  <a:schemeClr val="tx1"/>
                </a:solidFill>
              </a:rPr>
              <a:t>le solde est supérieur à 50 heures, les heures qui dépassent cette limite sont </a:t>
            </a:r>
            <a:r>
              <a:rPr lang="fr-CH" sz="2200" b="1" dirty="0">
                <a:solidFill>
                  <a:schemeClr val="tx1"/>
                </a:solidFill>
              </a:rPr>
              <a:t>majorées de 25%. </a:t>
            </a:r>
            <a:r>
              <a:rPr lang="fr-CH" sz="2200" dirty="0">
                <a:solidFill>
                  <a:schemeClr val="tx1"/>
                </a:solidFill>
              </a:rPr>
              <a:t>Elles doivent être </a:t>
            </a:r>
            <a:r>
              <a:rPr lang="fr-CH" sz="2200" b="1" dirty="0">
                <a:solidFill>
                  <a:schemeClr val="tx1"/>
                </a:solidFill>
              </a:rPr>
              <a:t>compensées en temps </a:t>
            </a:r>
            <a:r>
              <a:rPr lang="fr-CH" sz="2200" dirty="0" smtClean="0">
                <a:solidFill>
                  <a:schemeClr val="tx1"/>
                </a:solidFill>
              </a:rPr>
              <a:t>(majoration </a:t>
            </a:r>
            <a:r>
              <a:rPr lang="fr-CH" sz="2200" dirty="0">
                <a:solidFill>
                  <a:schemeClr val="tx1"/>
                </a:solidFill>
              </a:rPr>
              <a:t>de 25% </a:t>
            </a:r>
            <a:r>
              <a:rPr lang="fr-CH" sz="2200" dirty="0" smtClean="0">
                <a:solidFill>
                  <a:schemeClr val="tx1"/>
                </a:solidFill>
              </a:rPr>
              <a:t>comprise) </a:t>
            </a:r>
            <a:r>
              <a:rPr lang="fr-CH" sz="2200" b="1" dirty="0">
                <a:solidFill>
                  <a:schemeClr val="tx1"/>
                </a:solidFill>
              </a:rPr>
              <a:t>dans les 4 mois</a:t>
            </a:r>
            <a:r>
              <a:rPr lang="fr-CH" sz="2200" dirty="0">
                <a:solidFill>
                  <a:schemeClr val="tx1"/>
                </a:solidFill>
              </a:rPr>
              <a:t>, soit jusqu’au 30 avril au plus tard. Les heures non compensées dans ce délai sont </a:t>
            </a:r>
            <a:r>
              <a:rPr lang="fr-CH" sz="2200" b="1" dirty="0">
                <a:solidFill>
                  <a:schemeClr val="tx1"/>
                </a:solidFill>
              </a:rPr>
              <a:t>payées à 125</a:t>
            </a:r>
            <a:r>
              <a:rPr lang="fr-CH" sz="2200" b="1" dirty="0" smtClean="0">
                <a:solidFill>
                  <a:schemeClr val="tx1"/>
                </a:solidFill>
              </a:rPr>
              <a:t>%.</a:t>
            </a:r>
            <a:endParaRPr lang="fr-CH" sz="2200" b="1" dirty="0">
              <a:solidFill>
                <a:schemeClr val="tx1"/>
              </a:solidFill>
            </a:endParaRPr>
          </a:p>
          <a:p>
            <a:pPr algn="l">
              <a:spcAft>
                <a:spcPts val="600"/>
              </a:spcAft>
            </a:pPr>
            <a:r>
              <a:rPr lang="fr-CH" sz="2200" baseline="30000" dirty="0" smtClean="0">
                <a:solidFill>
                  <a:schemeClr val="tx1"/>
                </a:solidFill>
              </a:rPr>
              <a:t>5 </a:t>
            </a:r>
            <a:r>
              <a:rPr lang="fr-CH" sz="2200" dirty="0" smtClean="0">
                <a:solidFill>
                  <a:schemeClr val="tx1"/>
                </a:solidFill>
              </a:rPr>
              <a:t>Au </a:t>
            </a:r>
            <a:r>
              <a:rPr lang="fr-CH" sz="2200" dirty="0">
                <a:solidFill>
                  <a:schemeClr val="tx1"/>
                </a:solidFill>
              </a:rPr>
              <a:t>31 décembre, le </a:t>
            </a:r>
            <a:r>
              <a:rPr lang="fr-CH" sz="2200" b="1" dirty="0">
                <a:solidFill>
                  <a:schemeClr val="tx1"/>
                </a:solidFill>
              </a:rPr>
              <a:t>solde d’heures négatives </a:t>
            </a:r>
            <a:r>
              <a:rPr lang="fr-CH" sz="2200" dirty="0">
                <a:solidFill>
                  <a:schemeClr val="tx1"/>
                </a:solidFill>
              </a:rPr>
              <a:t>ne doit pas dépasser un nombre d’heures égal à </a:t>
            </a:r>
            <a:r>
              <a:rPr lang="fr-CH" sz="2200" b="1" dirty="0">
                <a:solidFill>
                  <a:schemeClr val="tx1"/>
                </a:solidFill>
              </a:rPr>
              <a:t>une demi-semaine de travail</a:t>
            </a:r>
            <a:r>
              <a:rPr lang="fr-CH" sz="2200" dirty="0">
                <a:solidFill>
                  <a:schemeClr val="tx1"/>
                </a:solidFill>
              </a:rPr>
              <a:t> au </a:t>
            </a:r>
            <a:r>
              <a:rPr lang="fr-CH" sz="2200" b="1" dirty="0">
                <a:solidFill>
                  <a:schemeClr val="tx1"/>
                </a:solidFill>
              </a:rPr>
              <a:t>taux d’activité </a:t>
            </a:r>
            <a:r>
              <a:rPr lang="fr-CH" sz="2200" dirty="0">
                <a:solidFill>
                  <a:schemeClr val="tx1"/>
                </a:solidFill>
              </a:rPr>
              <a:t>contractuel. Si le solde dépasse cette limite, les heures considérées sont à charge de l’employeur. Elles </a:t>
            </a:r>
            <a:r>
              <a:rPr lang="fr-CH" sz="2200" b="1" dirty="0">
                <a:solidFill>
                  <a:schemeClr val="tx1"/>
                </a:solidFill>
              </a:rPr>
              <a:t>sont annulées</a:t>
            </a:r>
            <a:r>
              <a:rPr lang="fr-CH" sz="2200" dirty="0">
                <a:solidFill>
                  <a:schemeClr val="tx1"/>
                </a:solidFill>
              </a:rPr>
              <a:t> sans impact sur le salaire de l’</a:t>
            </a:r>
            <a:r>
              <a:rPr lang="fr-CH" sz="2200" dirty="0" err="1">
                <a:solidFill>
                  <a:schemeClr val="tx1"/>
                </a:solidFill>
              </a:rPr>
              <a:t>employé-e</a:t>
            </a:r>
            <a:r>
              <a:rPr lang="fr-CH" sz="2200" dirty="0">
                <a:solidFill>
                  <a:schemeClr val="tx1"/>
                </a:solidFill>
              </a:rPr>
              <a:t>.</a:t>
            </a:r>
          </a:p>
        </p:txBody>
      </p:sp>
    </p:spTree>
    <p:extLst>
      <p:ext uri="{BB962C8B-B14F-4D97-AF65-F5344CB8AC3E}">
        <p14:creationId xmlns:p14="http://schemas.microsoft.com/office/powerpoint/2010/main" val="18347676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938199"/>
            <a:ext cx="7772400" cy="720080"/>
          </a:xfrm>
        </p:spPr>
        <p:txBody>
          <a:bodyPr/>
          <a:lstStyle/>
          <a:p>
            <a:r>
              <a:rPr lang="fr-CH" sz="3600" dirty="0" smtClean="0"/>
              <a:t>Nouveautés de la version 2022-2025 </a:t>
            </a:r>
            <a:r>
              <a:rPr lang="fr-CH" dirty="0" smtClean="0"/>
              <a:t/>
            </a:r>
            <a:br>
              <a:rPr lang="fr-CH" dirty="0" smtClean="0"/>
            </a:br>
            <a:endParaRPr lang="fr-CH" dirty="0"/>
          </a:p>
        </p:txBody>
      </p:sp>
      <p:sp useBgFill="1">
        <p:nvSpPr>
          <p:cNvPr id="3" name="Sous-titre 2"/>
          <p:cNvSpPr>
            <a:spLocks noGrp="1"/>
          </p:cNvSpPr>
          <p:nvPr>
            <p:ph type="subTitle" idx="1"/>
          </p:nvPr>
        </p:nvSpPr>
        <p:spPr>
          <a:xfrm>
            <a:off x="683568" y="1658278"/>
            <a:ext cx="7918648" cy="4291001"/>
          </a:xfrm>
        </p:spPr>
        <p:txBody>
          <a:bodyPr/>
          <a:lstStyle/>
          <a:p>
            <a:pPr algn="l"/>
            <a:r>
              <a:rPr lang="fr-CH" sz="2400" b="1" dirty="0" smtClean="0">
                <a:solidFill>
                  <a:schemeClr val="tx1"/>
                </a:solidFill>
              </a:rPr>
              <a:t>Art. 4.6.2 CCT – Travail supplémentaire</a:t>
            </a:r>
          </a:p>
          <a:p>
            <a:pPr algn="l">
              <a:spcAft>
                <a:spcPts val="600"/>
              </a:spcAft>
            </a:pPr>
            <a:r>
              <a:rPr lang="fr-CH" sz="2400" baseline="30000" dirty="0" smtClean="0">
                <a:solidFill>
                  <a:schemeClr val="tx1"/>
                </a:solidFill>
              </a:rPr>
              <a:t>1 </a:t>
            </a:r>
            <a:r>
              <a:rPr lang="fr-CH" sz="2400" dirty="0" smtClean="0">
                <a:solidFill>
                  <a:schemeClr val="tx1"/>
                </a:solidFill>
              </a:rPr>
              <a:t>Les </a:t>
            </a:r>
            <a:r>
              <a:rPr lang="fr-CH" sz="2400" dirty="0">
                <a:solidFill>
                  <a:schemeClr val="tx1"/>
                </a:solidFill>
              </a:rPr>
              <a:t>heures effectuées </a:t>
            </a:r>
            <a:r>
              <a:rPr lang="fr-CH" sz="2400" b="1" dirty="0">
                <a:solidFill>
                  <a:schemeClr val="tx1"/>
                </a:solidFill>
              </a:rPr>
              <a:t>au-delà de la 45e heure hebdomadaire</a:t>
            </a:r>
            <a:r>
              <a:rPr lang="fr-CH" sz="2400" dirty="0">
                <a:solidFill>
                  <a:schemeClr val="tx1"/>
                </a:solidFill>
              </a:rPr>
              <a:t> sont considérées comme du travail supplémentaire</a:t>
            </a:r>
            <a:r>
              <a:rPr lang="fr-CH" sz="2400" dirty="0" smtClean="0">
                <a:solidFill>
                  <a:schemeClr val="tx1"/>
                </a:solidFill>
              </a:rPr>
              <a:t>.</a:t>
            </a:r>
            <a:endParaRPr lang="fr-CH" sz="2400" dirty="0">
              <a:solidFill>
                <a:schemeClr val="tx1"/>
              </a:solidFill>
            </a:endParaRPr>
          </a:p>
          <a:p>
            <a:pPr algn="l">
              <a:spcAft>
                <a:spcPts val="600"/>
              </a:spcAft>
            </a:pPr>
            <a:r>
              <a:rPr lang="fr-CH" sz="2400" baseline="30000" dirty="0" smtClean="0">
                <a:solidFill>
                  <a:schemeClr val="tx1"/>
                </a:solidFill>
              </a:rPr>
              <a:t>2 </a:t>
            </a:r>
            <a:r>
              <a:rPr lang="fr-CH" sz="2400" dirty="0" smtClean="0">
                <a:solidFill>
                  <a:schemeClr val="tx1"/>
                </a:solidFill>
              </a:rPr>
              <a:t>Le </a:t>
            </a:r>
            <a:r>
              <a:rPr lang="fr-CH" sz="2400" dirty="0">
                <a:solidFill>
                  <a:schemeClr val="tx1"/>
                </a:solidFill>
              </a:rPr>
              <a:t>travail supplémentaire est </a:t>
            </a:r>
            <a:r>
              <a:rPr lang="fr-CH" sz="2400" b="1" dirty="0">
                <a:solidFill>
                  <a:schemeClr val="tx1"/>
                </a:solidFill>
              </a:rPr>
              <a:t>limité à 100 heures </a:t>
            </a:r>
            <a:r>
              <a:rPr lang="fr-CH" sz="2400" dirty="0">
                <a:solidFill>
                  <a:schemeClr val="tx1"/>
                </a:solidFill>
              </a:rPr>
              <a:t>au maximum par année civile, au prorata du </a:t>
            </a:r>
            <a:r>
              <a:rPr lang="fr-CH" sz="2400" b="1" dirty="0">
                <a:solidFill>
                  <a:schemeClr val="tx1"/>
                </a:solidFill>
              </a:rPr>
              <a:t>taux d’activité</a:t>
            </a:r>
            <a:r>
              <a:rPr lang="fr-CH" sz="2400" dirty="0" smtClean="0">
                <a:solidFill>
                  <a:schemeClr val="tx1"/>
                </a:solidFill>
              </a:rPr>
              <a:t>.</a:t>
            </a:r>
            <a:endParaRPr lang="fr-CH" sz="2400" dirty="0">
              <a:solidFill>
                <a:schemeClr val="tx1"/>
              </a:solidFill>
            </a:endParaRPr>
          </a:p>
          <a:p>
            <a:pPr algn="l">
              <a:spcAft>
                <a:spcPts val="600"/>
              </a:spcAft>
            </a:pPr>
            <a:r>
              <a:rPr lang="fr-CH" sz="2400" baseline="30000" dirty="0" smtClean="0">
                <a:solidFill>
                  <a:schemeClr val="tx1"/>
                </a:solidFill>
              </a:rPr>
              <a:t>3 </a:t>
            </a:r>
            <a:r>
              <a:rPr lang="fr-CH" sz="2400" dirty="0" smtClean="0">
                <a:solidFill>
                  <a:schemeClr val="tx1"/>
                </a:solidFill>
              </a:rPr>
              <a:t>Les </a:t>
            </a:r>
            <a:r>
              <a:rPr lang="fr-CH" sz="2400" dirty="0">
                <a:solidFill>
                  <a:schemeClr val="tx1"/>
                </a:solidFill>
              </a:rPr>
              <a:t>heures de travail supplémentaire sont </a:t>
            </a:r>
            <a:r>
              <a:rPr lang="fr-CH" sz="2400" b="1" dirty="0">
                <a:solidFill>
                  <a:schemeClr val="tx1"/>
                </a:solidFill>
              </a:rPr>
              <a:t>majorées </a:t>
            </a:r>
            <a:r>
              <a:rPr lang="fr-CH" sz="2400" dirty="0">
                <a:solidFill>
                  <a:schemeClr val="tx1"/>
                </a:solidFill>
              </a:rPr>
              <a:t>automatiquement </a:t>
            </a:r>
            <a:r>
              <a:rPr lang="fr-CH" sz="2400" b="1" dirty="0">
                <a:solidFill>
                  <a:schemeClr val="tx1"/>
                </a:solidFill>
              </a:rPr>
              <a:t>de 25%. </a:t>
            </a:r>
            <a:r>
              <a:rPr lang="fr-CH" sz="2400" dirty="0">
                <a:solidFill>
                  <a:schemeClr val="tx1"/>
                </a:solidFill>
              </a:rPr>
              <a:t>Elles sont </a:t>
            </a:r>
            <a:r>
              <a:rPr lang="fr-CH" sz="2400" b="1" dirty="0">
                <a:solidFill>
                  <a:schemeClr val="tx1"/>
                </a:solidFill>
              </a:rPr>
              <a:t>compensées en temps </a:t>
            </a:r>
            <a:r>
              <a:rPr lang="fr-CH" sz="2400" dirty="0" smtClean="0">
                <a:solidFill>
                  <a:schemeClr val="tx1"/>
                </a:solidFill>
              </a:rPr>
              <a:t>(majoration comprise) </a:t>
            </a:r>
            <a:r>
              <a:rPr lang="fr-CH" sz="2400" dirty="0">
                <a:solidFill>
                  <a:schemeClr val="tx1"/>
                </a:solidFill>
              </a:rPr>
              <a:t>ou </a:t>
            </a:r>
            <a:r>
              <a:rPr lang="fr-CH" sz="2400" b="1" dirty="0">
                <a:solidFill>
                  <a:schemeClr val="tx1"/>
                </a:solidFill>
              </a:rPr>
              <a:t>payées à 125% </a:t>
            </a:r>
            <a:r>
              <a:rPr lang="fr-CH" sz="2400" dirty="0">
                <a:solidFill>
                  <a:schemeClr val="tx1"/>
                </a:solidFill>
              </a:rPr>
              <a:t>jusqu’au </a:t>
            </a:r>
            <a:r>
              <a:rPr lang="fr-CH" sz="2400" b="1" dirty="0">
                <a:solidFill>
                  <a:schemeClr val="tx1"/>
                </a:solidFill>
              </a:rPr>
              <a:t>31 décembre</a:t>
            </a:r>
            <a:r>
              <a:rPr lang="fr-CH" sz="2400" dirty="0">
                <a:solidFill>
                  <a:schemeClr val="tx1"/>
                </a:solidFill>
              </a:rPr>
              <a:t>.</a:t>
            </a:r>
          </a:p>
        </p:txBody>
      </p:sp>
    </p:spTree>
    <p:extLst>
      <p:ext uri="{BB962C8B-B14F-4D97-AF65-F5344CB8AC3E}">
        <p14:creationId xmlns:p14="http://schemas.microsoft.com/office/powerpoint/2010/main" val="42810627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764704"/>
            <a:ext cx="7772400" cy="546585"/>
          </a:xfrm>
        </p:spPr>
        <p:txBody>
          <a:bodyPr/>
          <a:lstStyle/>
          <a:p>
            <a:r>
              <a:rPr lang="fr-CH" sz="3600" dirty="0" smtClean="0"/>
              <a:t>Nouveautés de la version 2022-2025 </a:t>
            </a:r>
            <a:r>
              <a:rPr lang="fr-CH" dirty="0" smtClean="0"/>
              <a:t/>
            </a:r>
            <a:br>
              <a:rPr lang="fr-CH" dirty="0" smtClean="0"/>
            </a:br>
            <a:endParaRPr lang="fr-CH" dirty="0"/>
          </a:p>
        </p:txBody>
      </p:sp>
      <p:sp useBgFill="1">
        <p:nvSpPr>
          <p:cNvPr id="3" name="Sous-titre 2"/>
          <p:cNvSpPr>
            <a:spLocks noGrp="1"/>
          </p:cNvSpPr>
          <p:nvPr>
            <p:ph type="subTitle" idx="1"/>
          </p:nvPr>
        </p:nvSpPr>
        <p:spPr>
          <a:xfrm>
            <a:off x="539552" y="1319808"/>
            <a:ext cx="8280920" cy="4989512"/>
          </a:xfrm>
        </p:spPr>
        <p:txBody>
          <a:bodyPr/>
          <a:lstStyle/>
          <a:p>
            <a:pPr algn="l">
              <a:spcAft>
                <a:spcPts val="300"/>
              </a:spcAft>
            </a:pPr>
            <a:r>
              <a:rPr lang="fr-CH" sz="2200" b="1" dirty="0" smtClean="0">
                <a:solidFill>
                  <a:schemeClr val="tx1"/>
                </a:solidFill>
              </a:rPr>
              <a:t>Art. 4.9 CCT – Enregistrement du temps de travail </a:t>
            </a:r>
          </a:p>
          <a:p>
            <a:pPr algn="l">
              <a:spcAft>
                <a:spcPts val="300"/>
              </a:spcAft>
            </a:pPr>
            <a:r>
              <a:rPr lang="fr-CH" sz="2000" baseline="30000" dirty="0" smtClean="0">
                <a:solidFill>
                  <a:schemeClr val="tx1"/>
                </a:solidFill>
              </a:rPr>
              <a:t>1 </a:t>
            </a:r>
            <a:r>
              <a:rPr lang="fr-CH" sz="2000" dirty="0" smtClean="0">
                <a:solidFill>
                  <a:schemeClr val="tx1"/>
                </a:solidFill>
              </a:rPr>
              <a:t>Le </a:t>
            </a:r>
            <a:r>
              <a:rPr lang="fr-CH" sz="2000" dirty="0">
                <a:solidFill>
                  <a:schemeClr val="tx1"/>
                </a:solidFill>
              </a:rPr>
              <a:t>travail effectué doit être </a:t>
            </a:r>
            <a:r>
              <a:rPr lang="fr-CH" sz="2000" b="1" dirty="0">
                <a:solidFill>
                  <a:schemeClr val="tx1"/>
                </a:solidFill>
              </a:rPr>
              <a:t>enregistré conformément à la </a:t>
            </a:r>
            <a:r>
              <a:rPr lang="fr-CH" sz="2000" b="1" dirty="0" err="1">
                <a:solidFill>
                  <a:schemeClr val="tx1"/>
                </a:solidFill>
              </a:rPr>
              <a:t>LTr</a:t>
            </a:r>
            <a:r>
              <a:rPr lang="fr-CH" sz="2000" b="1" dirty="0">
                <a:solidFill>
                  <a:schemeClr val="tx1"/>
                </a:solidFill>
              </a:rPr>
              <a:t> </a:t>
            </a:r>
            <a:r>
              <a:rPr lang="fr-CH" sz="2000" dirty="0">
                <a:solidFill>
                  <a:schemeClr val="tx1"/>
                </a:solidFill>
              </a:rPr>
              <a:t>(art. 46 </a:t>
            </a:r>
            <a:r>
              <a:rPr lang="fr-CH" sz="2000" dirty="0" err="1">
                <a:solidFill>
                  <a:schemeClr val="tx1"/>
                </a:solidFill>
              </a:rPr>
              <a:t>LTr</a:t>
            </a:r>
            <a:r>
              <a:rPr lang="fr-CH" sz="2000" dirty="0">
                <a:solidFill>
                  <a:schemeClr val="tx1"/>
                </a:solidFill>
              </a:rPr>
              <a:t> et 73 OLT1</a:t>
            </a:r>
            <a:r>
              <a:rPr lang="fr-CH" sz="2000" dirty="0" smtClean="0">
                <a:solidFill>
                  <a:schemeClr val="tx1"/>
                </a:solidFill>
              </a:rPr>
              <a:t>).</a:t>
            </a:r>
            <a:endParaRPr lang="fr-CH" sz="2000" dirty="0">
              <a:solidFill>
                <a:schemeClr val="tx1"/>
              </a:solidFill>
            </a:endParaRPr>
          </a:p>
          <a:p>
            <a:pPr algn="l">
              <a:spcAft>
                <a:spcPts val="300"/>
              </a:spcAft>
            </a:pPr>
            <a:r>
              <a:rPr lang="fr-CH" sz="2000" baseline="30000" dirty="0" smtClean="0">
                <a:solidFill>
                  <a:schemeClr val="tx1"/>
                </a:solidFill>
              </a:rPr>
              <a:t>2 </a:t>
            </a:r>
            <a:r>
              <a:rPr lang="fr-CH" sz="2000" dirty="0" smtClean="0">
                <a:solidFill>
                  <a:schemeClr val="tx1"/>
                </a:solidFill>
              </a:rPr>
              <a:t>L’employeur </a:t>
            </a:r>
            <a:r>
              <a:rPr lang="fr-CH" sz="2000" dirty="0">
                <a:solidFill>
                  <a:schemeClr val="tx1"/>
                </a:solidFill>
              </a:rPr>
              <a:t>peut </a:t>
            </a:r>
            <a:r>
              <a:rPr lang="fr-CH" sz="2000" b="1" dirty="0">
                <a:solidFill>
                  <a:schemeClr val="tx1"/>
                </a:solidFill>
              </a:rPr>
              <a:t>négocier la renonciation à l’enregistrement </a:t>
            </a:r>
            <a:r>
              <a:rPr lang="fr-CH" sz="2000" dirty="0">
                <a:solidFill>
                  <a:schemeClr val="tx1"/>
                </a:solidFill>
              </a:rPr>
              <a:t>du temps de travail avec les cadres supérieur-e-s et les employé-e-s bénéficiant d’une large autonomie dans leur travail, conformément à l’art. 73a OLT 1</a:t>
            </a:r>
            <a:r>
              <a:rPr lang="fr-CH" sz="2000" dirty="0" smtClean="0">
                <a:solidFill>
                  <a:schemeClr val="tx1"/>
                </a:solidFill>
              </a:rPr>
              <a:t>.</a:t>
            </a:r>
            <a:endParaRPr lang="fr-CH" sz="2000" dirty="0">
              <a:solidFill>
                <a:schemeClr val="tx1"/>
              </a:solidFill>
            </a:endParaRPr>
          </a:p>
          <a:p>
            <a:pPr algn="l">
              <a:spcAft>
                <a:spcPts val="300"/>
              </a:spcAft>
            </a:pPr>
            <a:r>
              <a:rPr lang="fr-CH" sz="2000" baseline="30000" dirty="0" smtClean="0">
                <a:solidFill>
                  <a:schemeClr val="tx1"/>
                </a:solidFill>
              </a:rPr>
              <a:t>3 </a:t>
            </a:r>
            <a:r>
              <a:rPr lang="fr-CH" sz="2000" b="1" dirty="0" smtClean="0">
                <a:solidFill>
                  <a:schemeClr val="tx1"/>
                </a:solidFill>
              </a:rPr>
              <a:t>Le </a:t>
            </a:r>
            <a:r>
              <a:rPr lang="fr-CH" sz="2000" b="1" dirty="0">
                <a:solidFill>
                  <a:schemeClr val="tx1"/>
                </a:solidFill>
              </a:rPr>
              <a:t>temps nécessaire au changement d’habits</a:t>
            </a:r>
            <a:r>
              <a:rPr lang="fr-CH" sz="2000" dirty="0">
                <a:solidFill>
                  <a:schemeClr val="tx1"/>
                </a:solidFill>
              </a:rPr>
              <a:t>, lorsque le port d’une tenue de travail est exigé par l’employeur pour raison de sécurité et d’hygiène, au début et en fin d’horaire, compte comme temps de travail</a:t>
            </a:r>
            <a:r>
              <a:rPr lang="fr-CH" sz="2000" dirty="0" smtClean="0">
                <a:solidFill>
                  <a:schemeClr val="tx1"/>
                </a:solidFill>
              </a:rPr>
              <a:t>.</a:t>
            </a:r>
            <a:endParaRPr lang="fr-CH" sz="2000" dirty="0">
              <a:solidFill>
                <a:schemeClr val="tx1"/>
              </a:solidFill>
            </a:endParaRPr>
          </a:p>
          <a:p>
            <a:pPr algn="l"/>
            <a:r>
              <a:rPr lang="fr-CH" sz="2000" baseline="30000" dirty="0" smtClean="0">
                <a:solidFill>
                  <a:schemeClr val="tx1"/>
                </a:solidFill>
              </a:rPr>
              <a:t>4 </a:t>
            </a:r>
            <a:r>
              <a:rPr lang="fr-CH" sz="2000" b="1" dirty="0" smtClean="0">
                <a:solidFill>
                  <a:schemeClr val="tx1"/>
                </a:solidFill>
              </a:rPr>
              <a:t>A </a:t>
            </a:r>
            <a:r>
              <a:rPr lang="fr-CH" sz="2000" b="1" dirty="0">
                <a:solidFill>
                  <a:schemeClr val="tx1"/>
                </a:solidFill>
              </a:rPr>
              <a:t>la fin de chaque mois</a:t>
            </a:r>
            <a:r>
              <a:rPr lang="fr-CH" sz="2000" dirty="0">
                <a:solidFill>
                  <a:schemeClr val="tx1"/>
                </a:solidFill>
              </a:rPr>
              <a:t>, l’employeur remet à l’</a:t>
            </a:r>
            <a:r>
              <a:rPr lang="fr-CH" sz="2000" dirty="0" err="1">
                <a:solidFill>
                  <a:schemeClr val="tx1"/>
                </a:solidFill>
              </a:rPr>
              <a:t>employé-e</a:t>
            </a:r>
            <a:r>
              <a:rPr lang="fr-CH" sz="2000" dirty="0">
                <a:solidFill>
                  <a:schemeClr val="tx1"/>
                </a:solidFill>
              </a:rPr>
              <a:t> un </a:t>
            </a:r>
            <a:r>
              <a:rPr lang="fr-CH" sz="2000" b="1" dirty="0">
                <a:solidFill>
                  <a:schemeClr val="tx1"/>
                </a:solidFill>
              </a:rPr>
              <a:t>compteur </a:t>
            </a:r>
            <a:r>
              <a:rPr lang="fr-CH" sz="2000" dirty="0">
                <a:solidFill>
                  <a:schemeClr val="tx1"/>
                </a:solidFill>
              </a:rPr>
              <a:t>réunissant trois éléments </a:t>
            </a:r>
            <a:r>
              <a:rPr lang="fr-CH" sz="2000" dirty="0" smtClean="0">
                <a:solidFill>
                  <a:schemeClr val="tx1"/>
                </a:solidFill>
              </a:rPr>
              <a:t>:</a:t>
            </a:r>
            <a:endParaRPr lang="fr-CH" sz="2000" dirty="0">
              <a:solidFill>
                <a:schemeClr val="tx1"/>
              </a:solidFill>
            </a:endParaRPr>
          </a:p>
          <a:p>
            <a:pPr marL="285750" indent="-285750" algn="l">
              <a:buFont typeface="Wingdings" panose="05000000000000000000" pitchFamily="2" charset="2"/>
              <a:buChar char="§"/>
            </a:pPr>
            <a:r>
              <a:rPr lang="fr-CH" sz="2000" dirty="0">
                <a:solidFill>
                  <a:schemeClr val="tx1"/>
                </a:solidFill>
              </a:rPr>
              <a:t>Les heures effectuées par rapport à l’objectif (selon le taux d’activité</a:t>
            </a:r>
            <a:r>
              <a:rPr lang="fr-CH" sz="2000" dirty="0" smtClean="0">
                <a:solidFill>
                  <a:schemeClr val="tx1"/>
                </a:solidFill>
              </a:rPr>
              <a:t>)</a:t>
            </a:r>
          </a:p>
          <a:p>
            <a:pPr marL="285750" indent="-285750" algn="l">
              <a:buFont typeface="Wingdings" panose="05000000000000000000" pitchFamily="2" charset="2"/>
              <a:buChar char="§"/>
            </a:pPr>
            <a:r>
              <a:rPr lang="fr-CH" sz="2000" dirty="0" smtClean="0">
                <a:solidFill>
                  <a:schemeClr val="tx1"/>
                </a:solidFill>
              </a:rPr>
              <a:t>Les </a:t>
            </a:r>
            <a:r>
              <a:rPr lang="fr-CH" sz="2000" dirty="0">
                <a:solidFill>
                  <a:schemeClr val="tx1"/>
                </a:solidFill>
              </a:rPr>
              <a:t>heures de travail </a:t>
            </a:r>
            <a:r>
              <a:rPr lang="fr-CH" sz="2000" dirty="0" smtClean="0">
                <a:solidFill>
                  <a:schemeClr val="tx1"/>
                </a:solidFill>
              </a:rPr>
              <a:t>supplémentaire</a:t>
            </a:r>
          </a:p>
          <a:p>
            <a:pPr marL="285750" indent="-285750" algn="l">
              <a:buFont typeface="Wingdings" panose="05000000000000000000" pitchFamily="2" charset="2"/>
              <a:buChar char="§"/>
            </a:pPr>
            <a:r>
              <a:rPr lang="fr-CH" sz="2000" dirty="0" smtClean="0">
                <a:solidFill>
                  <a:schemeClr val="tx1"/>
                </a:solidFill>
              </a:rPr>
              <a:t>Le </a:t>
            </a:r>
            <a:r>
              <a:rPr lang="fr-CH" sz="2000" dirty="0">
                <a:solidFill>
                  <a:schemeClr val="tx1"/>
                </a:solidFill>
              </a:rPr>
              <a:t>solde de </a:t>
            </a:r>
            <a:r>
              <a:rPr lang="fr-CH" sz="2000" dirty="0" smtClean="0">
                <a:solidFill>
                  <a:schemeClr val="tx1"/>
                </a:solidFill>
              </a:rPr>
              <a:t>vacances</a:t>
            </a:r>
            <a:endParaRPr lang="fr-CH" sz="2000" dirty="0">
              <a:solidFill>
                <a:schemeClr val="tx1"/>
              </a:solidFill>
            </a:endParaRPr>
          </a:p>
        </p:txBody>
      </p:sp>
    </p:spTree>
    <p:extLst>
      <p:ext uri="{BB962C8B-B14F-4D97-AF65-F5344CB8AC3E}">
        <p14:creationId xmlns:p14="http://schemas.microsoft.com/office/powerpoint/2010/main" val="21435818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764704"/>
            <a:ext cx="7772400" cy="546585"/>
          </a:xfrm>
        </p:spPr>
        <p:txBody>
          <a:bodyPr/>
          <a:lstStyle/>
          <a:p>
            <a:r>
              <a:rPr lang="fr-CH" sz="3600" dirty="0" smtClean="0"/>
              <a:t>Nouveautés de la version 2022-2025 </a:t>
            </a:r>
            <a:r>
              <a:rPr lang="fr-CH" dirty="0" smtClean="0"/>
              <a:t/>
            </a:r>
            <a:br>
              <a:rPr lang="fr-CH" dirty="0" smtClean="0"/>
            </a:br>
            <a:endParaRPr lang="fr-CH" dirty="0"/>
          </a:p>
        </p:txBody>
      </p:sp>
      <p:sp useBgFill="1">
        <p:nvSpPr>
          <p:cNvPr id="3" name="Sous-titre 2"/>
          <p:cNvSpPr>
            <a:spLocks noGrp="1"/>
          </p:cNvSpPr>
          <p:nvPr>
            <p:ph type="subTitle" idx="1"/>
          </p:nvPr>
        </p:nvSpPr>
        <p:spPr>
          <a:xfrm>
            <a:off x="683568" y="1484784"/>
            <a:ext cx="8280920" cy="4672339"/>
          </a:xfrm>
        </p:spPr>
        <p:txBody>
          <a:bodyPr/>
          <a:lstStyle/>
          <a:p>
            <a:pPr algn="l">
              <a:spcAft>
                <a:spcPts val="300"/>
              </a:spcAft>
            </a:pPr>
            <a:r>
              <a:rPr lang="fr-CH" sz="2200" b="1" dirty="0" smtClean="0">
                <a:solidFill>
                  <a:schemeClr val="tx1"/>
                </a:solidFill>
              </a:rPr>
              <a:t>Chapitre 4  – Les points à retenir ! </a:t>
            </a:r>
          </a:p>
          <a:p>
            <a:pPr marL="342900" indent="-342900" algn="l">
              <a:spcAft>
                <a:spcPts val="300"/>
              </a:spcAft>
              <a:buFont typeface="Arial" panose="020B0604020202020204" pitchFamily="34" charset="0"/>
              <a:buChar char="•"/>
            </a:pPr>
            <a:r>
              <a:rPr lang="fr-CH" sz="2000" dirty="0" smtClean="0">
                <a:solidFill>
                  <a:schemeClr val="tx1"/>
                </a:solidFill>
              </a:rPr>
              <a:t>L’horaire de travail est annualisé</a:t>
            </a:r>
          </a:p>
          <a:p>
            <a:pPr marL="342900" indent="-342900" algn="l">
              <a:spcAft>
                <a:spcPts val="300"/>
              </a:spcAft>
              <a:buFont typeface="Arial" panose="020B0604020202020204" pitchFamily="34" charset="0"/>
              <a:buChar char="•"/>
            </a:pPr>
            <a:r>
              <a:rPr lang="fr-CH" sz="2000" dirty="0" smtClean="0">
                <a:solidFill>
                  <a:schemeClr val="tx1"/>
                </a:solidFill>
              </a:rPr>
              <a:t>Distinction entre l’horaire planifié et le travail effectivement réalisé </a:t>
            </a:r>
          </a:p>
          <a:p>
            <a:pPr marL="342900" indent="-342900" algn="l">
              <a:spcAft>
                <a:spcPts val="300"/>
              </a:spcAft>
              <a:buFont typeface="Arial" panose="020B0604020202020204" pitchFamily="34" charset="0"/>
              <a:buChar char="•"/>
            </a:pPr>
            <a:r>
              <a:rPr lang="fr-CH" sz="2000" dirty="0" smtClean="0">
                <a:solidFill>
                  <a:schemeClr val="tx1"/>
                </a:solidFill>
              </a:rPr>
              <a:t>Planification </a:t>
            </a:r>
          </a:p>
          <a:p>
            <a:pPr marL="800100" lvl="1" indent="-342900" algn="l">
              <a:spcBef>
                <a:spcPts val="0"/>
              </a:spcBef>
              <a:buFont typeface="Courier New" panose="02070309020205020404" pitchFamily="49" charset="0"/>
              <a:buChar char="o"/>
            </a:pPr>
            <a:r>
              <a:rPr lang="fr-CH" sz="1800" dirty="0" smtClean="0">
                <a:solidFill>
                  <a:schemeClr val="tx1"/>
                </a:solidFill>
              </a:rPr>
              <a:t>Remise un mois à l’avance </a:t>
            </a:r>
          </a:p>
          <a:p>
            <a:pPr marL="800100" lvl="1" indent="-342900" algn="l">
              <a:spcBef>
                <a:spcPts val="0"/>
              </a:spcBef>
              <a:buFont typeface="Courier New" panose="02070309020205020404" pitchFamily="49" charset="0"/>
              <a:buChar char="o"/>
            </a:pPr>
            <a:r>
              <a:rPr lang="fr-CH" sz="1800" dirty="0" smtClean="0">
                <a:solidFill>
                  <a:schemeClr val="tx1"/>
                </a:solidFill>
              </a:rPr>
              <a:t>Tient compte du taux d’activité et des responsabilités familiales</a:t>
            </a:r>
          </a:p>
          <a:p>
            <a:pPr marL="800100" lvl="1" indent="-342900" algn="l">
              <a:spcBef>
                <a:spcPts val="0"/>
              </a:spcBef>
              <a:buFont typeface="Courier New" panose="02070309020205020404" pitchFamily="49" charset="0"/>
              <a:buChar char="o"/>
            </a:pPr>
            <a:r>
              <a:rPr lang="fr-CH" sz="1800" dirty="0" smtClean="0">
                <a:solidFill>
                  <a:schemeClr val="tx1"/>
                </a:solidFill>
              </a:rPr>
              <a:t>Jusqu’à 45h/semaine </a:t>
            </a:r>
            <a:r>
              <a:rPr lang="fr-CH" sz="1600" dirty="0" smtClean="0">
                <a:solidFill>
                  <a:schemeClr val="tx1"/>
                </a:solidFill>
              </a:rPr>
              <a:t>au prorata du taux d’activité, ou 90h/deux semaines</a:t>
            </a:r>
          </a:p>
          <a:p>
            <a:pPr marL="342900" indent="-342900" algn="l">
              <a:spcAft>
                <a:spcPts val="300"/>
              </a:spcAft>
              <a:buFont typeface="Arial" panose="020B0604020202020204" pitchFamily="34" charset="0"/>
              <a:buChar char="•"/>
            </a:pPr>
            <a:r>
              <a:rPr lang="fr-CH" sz="2000" dirty="0" smtClean="0">
                <a:solidFill>
                  <a:schemeClr val="tx1"/>
                </a:solidFill>
              </a:rPr>
              <a:t>Heures effectives</a:t>
            </a:r>
          </a:p>
          <a:p>
            <a:pPr marL="800100" lvl="1" indent="-342900" algn="l">
              <a:spcBef>
                <a:spcPts val="0"/>
              </a:spcBef>
              <a:buFont typeface="Courier New" panose="02070309020205020404" pitchFamily="49" charset="0"/>
              <a:buChar char="o"/>
            </a:pPr>
            <a:r>
              <a:rPr lang="fr-CH" sz="1800" dirty="0" smtClean="0">
                <a:solidFill>
                  <a:schemeClr val="tx1"/>
                </a:solidFill>
              </a:rPr>
              <a:t>Jusqu’à 50h/semaine (ou plus, selon </a:t>
            </a:r>
            <a:r>
              <a:rPr lang="fr-CH" sz="1800" dirty="0" err="1" smtClean="0">
                <a:solidFill>
                  <a:schemeClr val="tx1"/>
                </a:solidFill>
              </a:rPr>
              <a:t>LTr</a:t>
            </a:r>
            <a:r>
              <a:rPr lang="fr-CH" sz="1800" dirty="0" smtClean="0">
                <a:solidFill>
                  <a:schemeClr val="tx1"/>
                </a:solidFill>
              </a:rPr>
              <a:t>)</a:t>
            </a:r>
          </a:p>
          <a:p>
            <a:pPr marL="800100" lvl="1" indent="-342900" algn="l">
              <a:spcBef>
                <a:spcPts val="0"/>
              </a:spcBef>
              <a:buFont typeface="Courier New" panose="02070309020205020404" pitchFamily="49" charset="0"/>
              <a:buChar char="o"/>
            </a:pPr>
            <a:r>
              <a:rPr lang="fr-CH" sz="1800" dirty="0" smtClean="0">
                <a:solidFill>
                  <a:schemeClr val="tx1"/>
                </a:solidFill>
              </a:rPr>
              <a:t>Jusqu’à 200h/4 semaines (congé 5 jours directement à la suite, 3x par année)</a:t>
            </a:r>
          </a:p>
          <a:p>
            <a:pPr marL="342900" indent="-342900" algn="l">
              <a:spcAft>
                <a:spcPts val="300"/>
              </a:spcAft>
              <a:buFont typeface="Arial" panose="020B0604020202020204" pitchFamily="34" charset="0"/>
              <a:buChar char="•"/>
            </a:pPr>
            <a:r>
              <a:rPr lang="fr-CH" sz="2000" dirty="0" smtClean="0">
                <a:solidFill>
                  <a:schemeClr val="tx1"/>
                </a:solidFill>
              </a:rPr>
              <a:t>Heures supplémentaires</a:t>
            </a:r>
          </a:p>
          <a:p>
            <a:pPr marL="800100" lvl="1" indent="-342900" algn="l">
              <a:spcBef>
                <a:spcPts val="0"/>
              </a:spcBef>
              <a:buFont typeface="Courier New" panose="02070309020205020404" pitchFamily="49" charset="0"/>
              <a:buChar char="o"/>
            </a:pPr>
            <a:r>
              <a:rPr lang="fr-CH" sz="1800" dirty="0" smtClean="0">
                <a:solidFill>
                  <a:schemeClr val="tx1"/>
                </a:solidFill>
              </a:rPr>
              <a:t>Dès la 46</a:t>
            </a:r>
            <a:r>
              <a:rPr lang="fr-CH" sz="1800" baseline="30000" dirty="0" smtClean="0">
                <a:solidFill>
                  <a:schemeClr val="tx1"/>
                </a:solidFill>
              </a:rPr>
              <a:t>ème</a:t>
            </a:r>
            <a:r>
              <a:rPr lang="fr-CH" sz="1800" dirty="0" smtClean="0">
                <a:solidFill>
                  <a:schemeClr val="tx1"/>
                </a:solidFill>
              </a:rPr>
              <a:t> heure, au prorata du taux d’activité</a:t>
            </a:r>
          </a:p>
          <a:p>
            <a:pPr marL="800100" lvl="1" indent="-342900" algn="l">
              <a:spcBef>
                <a:spcPts val="0"/>
              </a:spcBef>
              <a:buFont typeface="Courier New" panose="02070309020205020404" pitchFamily="49" charset="0"/>
              <a:buChar char="o"/>
            </a:pPr>
            <a:r>
              <a:rPr lang="fr-CH" sz="1800" dirty="0" smtClean="0">
                <a:solidFill>
                  <a:schemeClr val="tx1"/>
                </a:solidFill>
              </a:rPr>
              <a:t>Compensation pendant l’année</a:t>
            </a:r>
          </a:p>
          <a:p>
            <a:pPr marL="800100" lvl="1" indent="-342900" algn="l">
              <a:spcBef>
                <a:spcPts val="0"/>
              </a:spcBef>
              <a:buFont typeface="Courier New" panose="02070309020205020404" pitchFamily="49" charset="0"/>
              <a:buChar char="o"/>
            </a:pPr>
            <a:r>
              <a:rPr lang="fr-CH" sz="1800" dirty="0" smtClean="0">
                <a:solidFill>
                  <a:schemeClr val="tx1"/>
                </a:solidFill>
              </a:rPr>
              <a:t>Décompte </a:t>
            </a:r>
          </a:p>
          <a:p>
            <a:pPr marL="800100" lvl="1" indent="-342900" algn="l">
              <a:spcAft>
                <a:spcPts val="300"/>
              </a:spcAft>
              <a:buFont typeface="Arial" panose="020B0604020202020204" pitchFamily="34" charset="0"/>
              <a:buChar char="•"/>
            </a:pPr>
            <a:endParaRPr lang="fr-CH" sz="1600" dirty="0" smtClean="0">
              <a:solidFill>
                <a:schemeClr val="tx1"/>
              </a:solidFill>
            </a:endParaRPr>
          </a:p>
          <a:p>
            <a:pPr marL="800100" lvl="1" indent="-342900" algn="l">
              <a:spcAft>
                <a:spcPts val="300"/>
              </a:spcAft>
              <a:buFont typeface="Arial" panose="020B0604020202020204" pitchFamily="34" charset="0"/>
              <a:buChar char="•"/>
            </a:pPr>
            <a:endParaRPr lang="fr-CH" sz="1600" dirty="0" smtClean="0">
              <a:solidFill>
                <a:schemeClr val="tx1"/>
              </a:solidFill>
            </a:endParaRPr>
          </a:p>
          <a:p>
            <a:pPr marL="800100" lvl="1" indent="-342900" algn="l">
              <a:spcAft>
                <a:spcPts val="300"/>
              </a:spcAft>
              <a:buFont typeface="Arial" panose="020B0604020202020204" pitchFamily="34" charset="0"/>
              <a:buChar char="•"/>
            </a:pPr>
            <a:endParaRPr lang="fr-CH" sz="1600" dirty="0" smtClean="0">
              <a:solidFill>
                <a:schemeClr val="tx1"/>
              </a:solidFill>
            </a:endParaRPr>
          </a:p>
          <a:p>
            <a:pPr marL="800100" lvl="1" indent="-342900" algn="l">
              <a:spcAft>
                <a:spcPts val="300"/>
              </a:spcAft>
              <a:buFont typeface="Arial" panose="020B0604020202020204" pitchFamily="34" charset="0"/>
              <a:buChar char="•"/>
            </a:pPr>
            <a:endParaRPr lang="fr-CH" sz="1600" dirty="0" smtClean="0">
              <a:solidFill>
                <a:schemeClr val="tx1"/>
              </a:solidFill>
            </a:endParaRPr>
          </a:p>
          <a:p>
            <a:pPr marL="342900" indent="-342900" algn="l">
              <a:spcAft>
                <a:spcPts val="300"/>
              </a:spcAft>
              <a:buFont typeface="Arial" panose="020B0604020202020204" pitchFamily="34" charset="0"/>
              <a:buChar char="•"/>
            </a:pPr>
            <a:endParaRPr lang="fr-CH" sz="2000" dirty="0" smtClean="0">
              <a:solidFill>
                <a:schemeClr val="tx1"/>
              </a:solidFill>
            </a:endParaRPr>
          </a:p>
        </p:txBody>
      </p:sp>
    </p:spTree>
    <p:extLst>
      <p:ext uri="{BB962C8B-B14F-4D97-AF65-F5344CB8AC3E}">
        <p14:creationId xmlns:p14="http://schemas.microsoft.com/office/powerpoint/2010/main" val="38206785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764704"/>
            <a:ext cx="7772400" cy="546585"/>
          </a:xfrm>
        </p:spPr>
        <p:txBody>
          <a:bodyPr/>
          <a:lstStyle/>
          <a:p>
            <a:r>
              <a:rPr lang="fr-CH" sz="3600" dirty="0" smtClean="0"/>
              <a:t>Nouveautés de la version 2022-2025 </a:t>
            </a:r>
            <a:r>
              <a:rPr lang="fr-CH" dirty="0" smtClean="0"/>
              <a:t/>
            </a:r>
            <a:br>
              <a:rPr lang="fr-CH" dirty="0" smtClean="0"/>
            </a:br>
            <a:endParaRPr lang="fr-CH" dirty="0"/>
          </a:p>
        </p:txBody>
      </p:sp>
      <p:sp useBgFill="1">
        <p:nvSpPr>
          <p:cNvPr id="3" name="Sous-titre 2"/>
          <p:cNvSpPr>
            <a:spLocks noGrp="1"/>
          </p:cNvSpPr>
          <p:nvPr>
            <p:ph type="subTitle" idx="1"/>
          </p:nvPr>
        </p:nvSpPr>
        <p:spPr>
          <a:xfrm>
            <a:off x="863080" y="1327178"/>
            <a:ext cx="8280920" cy="4989512"/>
          </a:xfrm>
        </p:spPr>
        <p:txBody>
          <a:bodyPr/>
          <a:lstStyle/>
          <a:p>
            <a:pPr algn="l">
              <a:spcAft>
                <a:spcPts val="300"/>
              </a:spcAft>
            </a:pPr>
            <a:r>
              <a:rPr lang="fr-CH" sz="2200" b="1" dirty="0" smtClean="0">
                <a:solidFill>
                  <a:schemeClr val="tx1"/>
                </a:solidFill>
              </a:rPr>
              <a:t>Chapitre 4  – Les points à retenir ! </a:t>
            </a:r>
          </a:p>
          <a:p>
            <a:pPr marL="342900" indent="-342900" algn="l">
              <a:spcAft>
                <a:spcPts val="300"/>
              </a:spcAft>
              <a:buFont typeface="Arial" panose="020B0604020202020204" pitchFamily="34" charset="0"/>
              <a:buChar char="•"/>
            </a:pPr>
            <a:r>
              <a:rPr lang="fr-CH" sz="2000" dirty="0" smtClean="0">
                <a:solidFill>
                  <a:schemeClr val="tx1"/>
                </a:solidFill>
              </a:rPr>
              <a:t>Heures supplémentaires</a:t>
            </a:r>
          </a:p>
          <a:p>
            <a:pPr marL="800100" lvl="1" indent="-342900" algn="l">
              <a:buFont typeface="Courier New" panose="02070309020205020404" pitchFamily="49" charset="0"/>
              <a:buChar char="o"/>
            </a:pPr>
            <a:r>
              <a:rPr lang="fr-CH" sz="1800" dirty="0" smtClean="0">
                <a:solidFill>
                  <a:schemeClr val="tx1"/>
                </a:solidFill>
              </a:rPr>
              <a:t>Dès la 42</a:t>
            </a:r>
            <a:r>
              <a:rPr lang="fr-CH" sz="1800" baseline="30000" dirty="0" smtClean="0">
                <a:solidFill>
                  <a:schemeClr val="tx1"/>
                </a:solidFill>
              </a:rPr>
              <a:t>ème</a:t>
            </a:r>
            <a:r>
              <a:rPr lang="fr-CH" sz="1800" dirty="0" smtClean="0">
                <a:solidFill>
                  <a:schemeClr val="tx1"/>
                </a:solidFill>
              </a:rPr>
              <a:t> heure, au prorata du taux d’activité</a:t>
            </a:r>
          </a:p>
          <a:p>
            <a:pPr marL="800100" lvl="1" indent="-342900" algn="l">
              <a:buFont typeface="Courier New" panose="02070309020205020404" pitchFamily="49" charset="0"/>
              <a:buChar char="o"/>
            </a:pPr>
            <a:r>
              <a:rPr lang="fr-CH" sz="1800" dirty="0" smtClean="0">
                <a:solidFill>
                  <a:schemeClr val="tx1"/>
                </a:solidFill>
              </a:rPr>
              <a:t>Jusqu’à la 45</a:t>
            </a:r>
            <a:r>
              <a:rPr lang="fr-CH" sz="1800" baseline="30000" dirty="0" smtClean="0">
                <a:solidFill>
                  <a:schemeClr val="tx1"/>
                </a:solidFill>
              </a:rPr>
              <a:t>ème</a:t>
            </a:r>
            <a:r>
              <a:rPr lang="fr-CH" sz="1800" dirty="0" smtClean="0">
                <a:solidFill>
                  <a:schemeClr val="tx1"/>
                </a:solidFill>
              </a:rPr>
              <a:t> heure</a:t>
            </a:r>
          </a:p>
          <a:p>
            <a:pPr marL="800100" lvl="1" indent="-342900" algn="l">
              <a:buFont typeface="Courier New" panose="02070309020205020404" pitchFamily="49" charset="0"/>
              <a:buChar char="o"/>
            </a:pPr>
            <a:r>
              <a:rPr lang="fr-CH" sz="1800" dirty="0" smtClean="0">
                <a:solidFill>
                  <a:schemeClr val="tx1"/>
                </a:solidFill>
              </a:rPr>
              <a:t>Objectif: compensation pendant l’année</a:t>
            </a:r>
          </a:p>
          <a:p>
            <a:pPr marL="800100" lvl="1" indent="-342900" algn="l">
              <a:buFont typeface="Courier New" panose="02070309020205020404" pitchFamily="49" charset="0"/>
              <a:buChar char="o"/>
            </a:pPr>
            <a:r>
              <a:rPr lang="fr-CH" sz="1800" dirty="0" smtClean="0">
                <a:solidFill>
                  <a:schemeClr val="tx1"/>
                </a:solidFill>
              </a:rPr>
              <a:t>Décompte mensuel </a:t>
            </a:r>
          </a:p>
          <a:p>
            <a:pPr marL="800100" lvl="1" indent="-342900" algn="l">
              <a:buFont typeface="Courier New" panose="02070309020205020404" pitchFamily="49" charset="0"/>
              <a:buChar char="o"/>
            </a:pPr>
            <a:r>
              <a:rPr lang="fr-CH" sz="1800" dirty="0" smtClean="0">
                <a:solidFill>
                  <a:schemeClr val="tx1"/>
                </a:solidFill>
              </a:rPr>
              <a:t>Report possible sur l’année suivante </a:t>
            </a:r>
          </a:p>
          <a:p>
            <a:pPr marL="342900" indent="-342900" algn="l">
              <a:spcAft>
                <a:spcPts val="300"/>
              </a:spcAft>
              <a:buFont typeface="Arial" panose="020B0604020202020204" pitchFamily="34" charset="0"/>
              <a:buChar char="•"/>
            </a:pPr>
            <a:r>
              <a:rPr lang="fr-CH" sz="2000" dirty="0" smtClean="0">
                <a:solidFill>
                  <a:schemeClr val="tx1"/>
                </a:solidFill>
              </a:rPr>
              <a:t>Travail supplémentaire </a:t>
            </a:r>
          </a:p>
          <a:p>
            <a:pPr marL="800100" lvl="1" indent="-342900" algn="l">
              <a:buFont typeface="Courier New" panose="02070309020205020404" pitchFamily="49" charset="0"/>
              <a:buChar char="o"/>
            </a:pPr>
            <a:r>
              <a:rPr lang="fr-CH" sz="1800" dirty="0" smtClean="0">
                <a:solidFill>
                  <a:schemeClr val="tx1"/>
                </a:solidFill>
              </a:rPr>
              <a:t>Dès la 46</a:t>
            </a:r>
            <a:r>
              <a:rPr lang="fr-CH" sz="1800" baseline="30000" dirty="0" smtClean="0">
                <a:solidFill>
                  <a:schemeClr val="tx1"/>
                </a:solidFill>
              </a:rPr>
              <a:t>ème</a:t>
            </a:r>
            <a:r>
              <a:rPr lang="fr-CH" sz="1800" dirty="0" smtClean="0">
                <a:solidFill>
                  <a:schemeClr val="tx1"/>
                </a:solidFill>
              </a:rPr>
              <a:t> heure (y compris si planification au-delà de 45 heures)</a:t>
            </a:r>
          </a:p>
          <a:p>
            <a:pPr marL="800100" lvl="1" indent="-342900" algn="l">
              <a:buFont typeface="Courier New" panose="02070309020205020404" pitchFamily="49" charset="0"/>
              <a:buChar char="o"/>
            </a:pPr>
            <a:r>
              <a:rPr lang="fr-CH" sz="1800" dirty="0" smtClean="0">
                <a:solidFill>
                  <a:schemeClr val="tx1"/>
                </a:solidFill>
              </a:rPr>
              <a:t>Maximum 100 heures par année, au prorata du taux d’activité</a:t>
            </a:r>
          </a:p>
          <a:p>
            <a:pPr marL="800100" lvl="1" indent="-342900" algn="l">
              <a:buFont typeface="Courier New" panose="02070309020205020404" pitchFamily="49" charset="0"/>
              <a:buChar char="o"/>
            </a:pPr>
            <a:r>
              <a:rPr lang="fr-CH" sz="1800" dirty="0" smtClean="0">
                <a:solidFill>
                  <a:schemeClr val="tx1"/>
                </a:solidFill>
              </a:rPr>
              <a:t>Heures compensées ou payées à 125% jusqu’au 31 décembre</a:t>
            </a:r>
          </a:p>
          <a:p>
            <a:pPr marL="342900" indent="-342900" algn="l">
              <a:spcAft>
                <a:spcPts val="300"/>
              </a:spcAft>
              <a:buFont typeface="Arial" panose="020B0604020202020204" pitchFamily="34" charset="0"/>
              <a:buChar char="•"/>
            </a:pPr>
            <a:r>
              <a:rPr lang="fr-CH" sz="2000" dirty="0" smtClean="0">
                <a:solidFill>
                  <a:schemeClr val="tx1"/>
                </a:solidFill>
              </a:rPr>
              <a:t>Changement d’habits pris en compte comme temps de travail </a:t>
            </a:r>
          </a:p>
          <a:p>
            <a:pPr marL="800100" lvl="1" indent="-342900" algn="l">
              <a:buFont typeface="Arial" panose="020B0604020202020204" pitchFamily="34" charset="0"/>
              <a:buChar char="•"/>
            </a:pPr>
            <a:r>
              <a:rPr lang="fr-CH" sz="1800" dirty="0" smtClean="0">
                <a:solidFill>
                  <a:schemeClr val="tx1"/>
                </a:solidFill>
              </a:rPr>
              <a:t>Application de l’art. 13 OLT 1 (commentaire SECO)</a:t>
            </a:r>
          </a:p>
          <a:p>
            <a:pPr marL="800100" lvl="1" indent="-342900" algn="l">
              <a:buFont typeface="Arial" panose="020B0604020202020204" pitchFamily="34" charset="0"/>
              <a:buChar char="•"/>
            </a:pPr>
            <a:r>
              <a:rPr lang="fr-CH" sz="1800" dirty="0" smtClean="0">
                <a:solidFill>
                  <a:schemeClr val="tx1"/>
                </a:solidFill>
              </a:rPr>
              <a:t>Recommandation de la COMPA (</a:t>
            </a:r>
            <a:r>
              <a:rPr lang="fr-CH" sz="1800" dirty="0" err="1" smtClean="0">
                <a:solidFill>
                  <a:schemeClr val="tx1"/>
                </a:solidFill>
              </a:rPr>
              <a:t>cf</a:t>
            </a:r>
            <a:r>
              <a:rPr lang="fr-CH" sz="1800" dirty="0" smtClean="0">
                <a:solidFill>
                  <a:schemeClr val="tx1"/>
                </a:solidFill>
              </a:rPr>
              <a:t> info aux institutions août 2021)</a:t>
            </a:r>
          </a:p>
          <a:p>
            <a:pPr marL="800100" lvl="1" indent="-342900" algn="l">
              <a:spcAft>
                <a:spcPts val="300"/>
              </a:spcAft>
              <a:buFont typeface="Arial" panose="020B0604020202020204" pitchFamily="34" charset="0"/>
              <a:buChar char="•"/>
            </a:pPr>
            <a:endParaRPr lang="fr-CH" sz="1600" dirty="0" smtClean="0">
              <a:solidFill>
                <a:schemeClr val="tx1"/>
              </a:solidFill>
            </a:endParaRPr>
          </a:p>
          <a:p>
            <a:pPr marL="800100" lvl="1" indent="-342900" algn="l">
              <a:spcAft>
                <a:spcPts val="300"/>
              </a:spcAft>
              <a:buFont typeface="Arial" panose="020B0604020202020204" pitchFamily="34" charset="0"/>
              <a:buChar char="•"/>
            </a:pPr>
            <a:endParaRPr lang="fr-CH" sz="1600" dirty="0" smtClean="0">
              <a:solidFill>
                <a:schemeClr val="tx1"/>
              </a:solidFill>
            </a:endParaRPr>
          </a:p>
          <a:p>
            <a:pPr marL="800100" lvl="1" indent="-342900" algn="l">
              <a:spcAft>
                <a:spcPts val="300"/>
              </a:spcAft>
              <a:buFont typeface="Arial" panose="020B0604020202020204" pitchFamily="34" charset="0"/>
              <a:buChar char="•"/>
            </a:pPr>
            <a:endParaRPr lang="fr-CH" sz="1600" dirty="0" smtClean="0">
              <a:solidFill>
                <a:schemeClr val="tx1"/>
              </a:solidFill>
            </a:endParaRPr>
          </a:p>
          <a:p>
            <a:pPr marL="800100" lvl="1" indent="-342900" algn="l">
              <a:spcAft>
                <a:spcPts val="300"/>
              </a:spcAft>
              <a:buFont typeface="Arial" panose="020B0604020202020204" pitchFamily="34" charset="0"/>
              <a:buChar char="•"/>
            </a:pPr>
            <a:endParaRPr lang="fr-CH" sz="1600" dirty="0" smtClean="0">
              <a:solidFill>
                <a:schemeClr val="tx1"/>
              </a:solidFill>
            </a:endParaRPr>
          </a:p>
          <a:p>
            <a:pPr marL="800100" lvl="1" indent="-342900" algn="l">
              <a:spcAft>
                <a:spcPts val="300"/>
              </a:spcAft>
              <a:buFont typeface="Arial" panose="020B0604020202020204" pitchFamily="34" charset="0"/>
              <a:buChar char="•"/>
            </a:pPr>
            <a:endParaRPr lang="fr-CH" sz="1600" dirty="0" smtClean="0">
              <a:solidFill>
                <a:schemeClr val="tx1"/>
              </a:solidFill>
            </a:endParaRPr>
          </a:p>
          <a:p>
            <a:pPr marL="342900" indent="-342900" algn="l">
              <a:spcAft>
                <a:spcPts val="300"/>
              </a:spcAft>
              <a:buFont typeface="Arial" panose="020B0604020202020204" pitchFamily="34" charset="0"/>
              <a:buChar char="•"/>
            </a:pPr>
            <a:endParaRPr lang="fr-CH" sz="2000" dirty="0" smtClean="0">
              <a:solidFill>
                <a:schemeClr val="tx1"/>
              </a:solidFill>
            </a:endParaRPr>
          </a:p>
        </p:txBody>
      </p:sp>
    </p:spTree>
    <p:extLst>
      <p:ext uri="{BB962C8B-B14F-4D97-AF65-F5344CB8AC3E}">
        <p14:creationId xmlns:p14="http://schemas.microsoft.com/office/powerpoint/2010/main" val="32113667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764704"/>
            <a:ext cx="7772400" cy="546585"/>
          </a:xfrm>
        </p:spPr>
        <p:txBody>
          <a:bodyPr/>
          <a:lstStyle/>
          <a:p>
            <a:r>
              <a:rPr lang="fr-CH" sz="3600" dirty="0" smtClean="0"/>
              <a:t>Nouveautés de la version 2022-2025 </a:t>
            </a:r>
            <a:r>
              <a:rPr lang="fr-CH" dirty="0" smtClean="0"/>
              <a:t/>
            </a:r>
            <a:br>
              <a:rPr lang="fr-CH" dirty="0" smtClean="0"/>
            </a:br>
            <a:endParaRPr lang="fr-CH" dirty="0"/>
          </a:p>
        </p:txBody>
      </p:sp>
      <p:sp useBgFill="1">
        <p:nvSpPr>
          <p:cNvPr id="3" name="Sous-titre 2"/>
          <p:cNvSpPr>
            <a:spLocks noGrp="1"/>
          </p:cNvSpPr>
          <p:nvPr>
            <p:ph type="subTitle" idx="1"/>
          </p:nvPr>
        </p:nvSpPr>
        <p:spPr>
          <a:xfrm>
            <a:off x="683568" y="1311288"/>
            <a:ext cx="7848872" cy="5070039"/>
          </a:xfrm>
        </p:spPr>
        <p:txBody>
          <a:bodyPr/>
          <a:lstStyle/>
          <a:p>
            <a:pPr algn="l"/>
            <a:r>
              <a:rPr lang="fr-CH" sz="1800" b="1" dirty="0" smtClean="0">
                <a:solidFill>
                  <a:schemeClr val="tx1"/>
                </a:solidFill>
              </a:rPr>
              <a:t>Art. 4.12.2 CCT –  Congés extraordinaires</a:t>
            </a:r>
          </a:p>
          <a:p>
            <a:pPr algn="l">
              <a:spcBef>
                <a:spcPts val="0"/>
              </a:spcBef>
            </a:pPr>
            <a:r>
              <a:rPr lang="fr-CH" sz="1800" baseline="30000" dirty="0" smtClean="0">
                <a:solidFill>
                  <a:schemeClr val="tx1"/>
                </a:solidFill>
              </a:rPr>
              <a:t>1 </a:t>
            </a:r>
            <a:r>
              <a:rPr lang="fr-CH" sz="1800" dirty="0" smtClean="0">
                <a:solidFill>
                  <a:schemeClr val="tx1"/>
                </a:solidFill>
              </a:rPr>
              <a:t>Les </a:t>
            </a:r>
            <a:r>
              <a:rPr lang="fr-CH" sz="1800" dirty="0">
                <a:solidFill>
                  <a:schemeClr val="tx1"/>
                </a:solidFill>
              </a:rPr>
              <a:t>jours d’absence suivants sont accordés à l’</a:t>
            </a:r>
            <a:r>
              <a:rPr lang="fr-CH" sz="1800" dirty="0" err="1">
                <a:solidFill>
                  <a:schemeClr val="tx1"/>
                </a:solidFill>
              </a:rPr>
              <a:t>employé-e</a:t>
            </a:r>
            <a:r>
              <a:rPr lang="fr-CH" sz="1800" dirty="0">
                <a:solidFill>
                  <a:schemeClr val="tx1"/>
                </a:solidFill>
              </a:rPr>
              <a:t> au moment de l’événement, à titre de congés extraordinaires. En fonction de circonstances particulières, le congé peut être accordé à un autre moment </a:t>
            </a:r>
          </a:p>
          <a:p>
            <a:pPr marL="342900" indent="-342900" algn="l">
              <a:spcBef>
                <a:spcPts val="0"/>
              </a:spcBef>
              <a:buFont typeface="+mj-lt"/>
              <a:buAutoNum type="alphaLcPeriod"/>
            </a:pPr>
            <a:r>
              <a:rPr lang="fr-CH" sz="1800" dirty="0" smtClean="0">
                <a:solidFill>
                  <a:schemeClr val="tx1"/>
                </a:solidFill>
              </a:rPr>
              <a:t>mariage </a:t>
            </a:r>
            <a:r>
              <a:rPr lang="fr-CH" sz="1800" dirty="0">
                <a:solidFill>
                  <a:schemeClr val="tx1"/>
                </a:solidFill>
              </a:rPr>
              <a:t>de l’</a:t>
            </a:r>
            <a:r>
              <a:rPr lang="fr-CH" sz="1800" dirty="0" err="1">
                <a:solidFill>
                  <a:schemeClr val="tx1"/>
                </a:solidFill>
              </a:rPr>
              <a:t>employé-e</a:t>
            </a:r>
            <a:r>
              <a:rPr lang="fr-CH" sz="1800" dirty="0">
                <a:solidFill>
                  <a:schemeClr val="tx1"/>
                </a:solidFill>
              </a:rPr>
              <a:t> </a:t>
            </a:r>
            <a:r>
              <a:rPr lang="fr-CH" sz="1800" b="1" dirty="0">
                <a:solidFill>
                  <a:schemeClr val="tx1"/>
                </a:solidFill>
              </a:rPr>
              <a:t>ou</a:t>
            </a:r>
            <a:r>
              <a:rPr lang="fr-CH" sz="1800" dirty="0">
                <a:solidFill>
                  <a:schemeClr val="tx1"/>
                </a:solidFill>
              </a:rPr>
              <a:t> partenariat enregistré : 3 </a:t>
            </a:r>
            <a:r>
              <a:rPr lang="fr-CH" sz="1800" dirty="0" smtClean="0">
                <a:solidFill>
                  <a:schemeClr val="tx1"/>
                </a:solidFill>
              </a:rPr>
              <a:t>jours</a:t>
            </a:r>
          </a:p>
          <a:p>
            <a:pPr marL="342900" indent="-342900" algn="l">
              <a:spcBef>
                <a:spcPts val="0"/>
              </a:spcBef>
              <a:buFont typeface="+mj-lt"/>
              <a:buAutoNum type="alphaLcPeriod"/>
            </a:pPr>
            <a:r>
              <a:rPr lang="fr-CH" sz="1800" dirty="0" smtClean="0">
                <a:solidFill>
                  <a:schemeClr val="tx1"/>
                </a:solidFill>
              </a:rPr>
              <a:t>décès </a:t>
            </a:r>
            <a:r>
              <a:rPr lang="fr-CH" sz="1800" dirty="0">
                <a:solidFill>
                  <a:schemeClr val="tx1"/>
                </a:solidFill>
              </a:rPr>
              <a:t>d’un parent ou allié au 1er degré : 5 jours ( conjoint, partenaire déclaré, enfant, père, mère ) </a:t>
            </a:r>
          </a:p>
          <a:p>
            <a:pPr marL="342900" indent="-342900" algn="l">
              <a:spcBef>
                <a:spcPts val="0"/>
              </a:spcBef>
              <a:buFont typeface="+mj-lt"/>
              <a:buAutoNum type="alphaLcPeriod"/>
            </a:pPr>
            <a:r>
              <a:rPr lang="fr-CH" sz="1800" dirty="0" smtClean="0">
                <a:solidFill>
                  <a:schemeClr val="tx1"/>
                </a:solidFill>
              </a:rPr>
              <a:t>décès </a:t>
            </a:r>
            <a:r>
              <a:rPr lang="fr-CH" sz="1800" dirty="0">
                <a:solidFill>
                  <a:schemeClr val="tx1"/>
                </a:solidFill>
              </a:rPr>
              <a:t>d’un parent ou allié au 2e degré : 2 jours ( grands-parents, beaux grands-parents, petits-enfants, beaux petits-enfants, frère et sœur, beau-frère, belle-sœur, beau-père, belle-mère ) </a:t>
            </a:r>
            <a:endParaRPr lang="fr-CH" sz="1800" dirty="0" smtClean="0">
              <a:solidFill>
                <a:schemeClr val="tx1"/>
              </a:solidFill>
            </a:endParaRPr>
          </a:p>
          <a:p>
            <a:pPr marL="342900" indent="-342900" algn="l">
              <a:spcBef>
                <a:spcPts val="0"/>
              </a:spcBef>
              <a:buFont typeface="+mj-lt"/>
              <a:buAutoNum type="alphaLcPeriod"/>
            </a:pPr>
            <a:r>
              <a:rPr lang="fr-CH" sz="1800" dirty="0" smtClean="0">
                <a:solidFill>
                  <a:schemeClr val="tx1"/>
                </a:solidFill>
              </a:rPr>
              <a:t>déménagement</a:t>
            </a:r>
            <a:r>
              <a:rPr lang="fr-CH" sz="1800" dirty="0">
                <a:solidFill>
                  <a:schemeClr val="tx1"/>
                </a:solidFill>
              </a:rPr>
              <a:t>: 1 </a:t>
            </a:r>
            <a:r>
              <a:rPr lang="fr-CH" sz="1800" dirty="0" smtClean="0">
                <a:solidFill>
                  <a:schemeClr val="tx1"/>
                </a:solidFill>
              </a:rPr>
              <a:t>jour</a:t>
            </a:r>
          </a:p>
          <a:p>
            <a:pPr marL="342900" indent="-342900" algn="l">
              <a:spcBef>
                <a:spcPts val="0"/>
              </a:spcBef>
              <a:buFont typeface="+mj-lt"/>
              <a:buAutoNum type="alphaLcPeriod"/>
            </a:pPr>
            <a:r>
              <a:rPr lang="fr-CH" sz="1800" dirty="0" smtClean="0">
                <a:solidFill>
                  <a:schemeClr val="tx1"/>
                </a:solidFill>
              </a:rPr>
              <a:t>garde </a:t>
            </a:r>
            <a:r>
              <a:rPr lang="fr-CH" sz="1800" dirty="0">
                <a:solidFill>
                  <a:schemeClr val="tx1"/>
                </a:solidFill>
              </a:rPr>
              <a:t>de ses enfants malades : jusqu’à 3 jours par cas, sur présentation d’un certificat médical </a:t>
            </a:r>
          </a:p>
          <a:p>
            <a:pPr marL="342900" indent="-342900" algn="l">
              <a:spcBef>
                <a:spcPts val="0"/>
              </a:spcBef>
              <a:buFont typeface="+mj-lt"/>
              <a:buAutoNum type="alphaLcPeriod"/>
            </a:pPr>
            <a:r>
              <a:rPr lang="fr-CH" sz="1800" b="1" dirty="0" smtClean="0">
                <a:solidFill>
                  <a:schemeClr val="tx1"/>
                </a:solidFill>
              </a:rPr>
              <a:t>prise </a:t>
            </a:r>
            <a:r>
              <a:rPr lang="fr-CH" sz="1800" b="1" dirty="0">
                <a:solidFill>
                  <a:schemeClr val="tx1"/>
                </a:solidFill>
              </a:rPr>
              <a:t>en charge d’un enfant gravement atteint dans sa santé aux conditions prévues par l’art. 329i CO </a:t>
            </a:r>
          </a:p>
          <a:p>
            <a:pPr marL="342900" indent="-342900" algn="l">
              <a:spcBef>
                <a:spcPts val="0"/>
              </a:spcBef>
              <a:buFont typeface="+mj-lt"/>
              <a:buAutoNum type="alphaLcPeriod"/>
            </a:pPr>
            <a:r>
              <a:rPr lang="fr-CH" sz="1800" b="1" dirty="0" smtClean="0">
                <a:solidFill>
                  <a:schemeClr val="tx1"/>
                </a:solidFill>
              </a:rPr>
              <a:t>assistance </a:t>
            </a:r>
            <a:r>
              <a:rPr lang="fr-CH" sz="1800" b="1" dirty="0">
                <a:solidFill>
                  <a:schemeClr val="tx1"/>
                </a:solidFill>
              </a:rPr>
              <a:t>ou soins à un proche </a:t>
            </a:r>
            <a:r>
              <a:rPr lang="fr-CH" sz="1800" dirty="0" smtClean="0">
                <a:solidFill>
                  <a:schemeClr val="tx1"/>
                </a:solidFill>
              </a:rPr>
              <a:t>(parents </a:t>
            </a:r>
            <a:r>
              <a:rPr lang="fr-CH" sz="1800" dirty="0">
                <a:solidFill>
                  <a:schemeClr val="tx1"/>
                </a:solidFill>
              </a:rPr>
              <a:t>ou alliés jusqu’au 2e </a:t>
            </a:r>
            <a:r>
              <a:rPr lang="fr-CH" sz="1800" dirty="0" smtClean="0">
                <a:solidFill>
                  <a:schemeClr val="tx1"/>
                </a:solidFill>
              </a:rPr>
              <a:t>degré), </a:t>
            </a:r>
            <a:r>
              <a:rPr lang="fr-CH" sz="1800" dirty="0">
                <a:solidFill>
                  <a:schemeClr val="tx1"/>
                </a:solidFill>
              </a:rPr>
              <a:t>sur présentation d’un certificat médical : jusqu’à 3 jours par cas et 10 jours par an au total. Au-delà, l’art. 4.13 CCT est applicable.</a:t>
            </a:r>
            <a:endParaRPr lang="fr-CH" sz="1800" dirty="0" smtClean="0">
              <a:solidFill>
                <a:schemeClr val="tx1"/>
              </a:solidFill>
            </a:endParaRPr>
          </a:p>
        </p:txBody>
      </p:sp>
    </p:spTree>
    <p:extLst>
      <p:ext uri="{BB962C8B-B14F-4D97-AF65-F5344CB8AC3E}">
        <p14:creationId xmlns:p14="http://schemas.microsoft.com/office/powerpoint/2010/main" val="28326746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772209"/>
            <a:ext cx="7772400" cy="546585"/>
          </a:xfrm>
        </p:spPr>
        <p:txBody>
          <a:bodyPr/>
          <a:lstStyle/>
          <a:p>
            <a:r>
              <a:rPr lang="fr-CH" sz="3200" dirty="0" smtClean="0"/>
              <a:t>Nouveautés de la version 2022-2025 </a:t>
            </a:r>
            <a:r>
              <a:rPr lang="fr-CH" dirty="0" smtClean="0"/>
              <a:t/>
            </a:r>
            <a:br>
              <a:rPr lang="fr-CH" dirty="0" smtClean="0"/>
            </a:br>
            <a:endParaRPr lang="fr-CH" dirty="0"/>
          </a:p>
        </p:txBody>
      </p:sp>
      <p:sp useBgFill="1">
        <p:nvSpPr>
          <p:cNvPr id="3" name="Sous-titre 2"/>
          <p:cNvSpPr>
            <a:spLocks noGrp="1"/>
          </p:cNvSpPr>
          <p:nvPr>
            <p:ph type="subTitle" idx="1"/>
          </p:nvPr>
        </p:nvSpPr>
        <p:spPr>
          <a:xfrm>
            <a:off x="683568" y="1318794"/>
            <a:ext cx="7920880" cy="5062534"/>
          </a:xfrm>
        </p:spPr>
        <p:txBody>
          <a:bodyPr/>
          <a:lstStyle/>
          <a:p>
            <a:pPr algn="l"/>
            <a:r>
              <a:rPr lang="fr-CH" sz="2000" b="1" dirty="0" smtClean="0">
                <a:solidFill>
                  <a:schemeClr val="tx1"/>
                </a:solidFill>
              </a:rPr>
              <a:t>Art. 4.12.2 CCT –  Congés extraordinaires</a:t>
            </a:r>
          </a:p>
          <a:p>
            <a:pPr algn="l">
              <a:spcAft>
                <a:spcPts val="300"/>
              </a:spcAft>
            </a:pPr>
            <a:r>
              <a:rPr lang="fr-CH" sz="1900" baseline="30000" dirty="0">
                <a:solidFill>
                  <a:schemeClr val="tx1"/>
                </a:solidFill>
              </a:rPr>
              <a:t>2</a:t>
            </a:r>
            <a:r>
              <a:rPr lang="fr-CH" sz="1900" baseline="30000" dirty="0" smtClean="0">
                <a:solidFill>
                  <a:schemeClr val="tx1"/>
                </a:solidFill>
              </a:rPr>
              <a:t> </a:t>
            </a:r>
            <a:r>
              <a:rPr lang="fr-CH" sz="1900" dirty="0" smtClean="0">
                <a:solidFill>
                  <a:schemeClr val="tx1"/>
                </a:solidFill>
              </a:rPr>
              <a:t>Les </a:t>
            </a:r>
            <a:r>
              <a:rPr lang="fr-CH" sz="1900" dirty="0">
                <a:solidFill>
                  <a:schemeClr val="tx1"/>
                </a:solidFill>
              </a:rPr>
              <a:t>congés extraordinaires sont rémunérés</a:t>
            </a:r>
            <a:r>
              <a:rPr lang="fr-CH" sz="1900" dirty="0" smtClean="0">
                <a:solidFill>
                  <a:schemeClr val="tx1"/>
                </a:solidFill>
              </a:rPr>
              <a:t>.</a:t>
            </a:r>
            <a:endParaRPr lang="fr-CH" sz="1900" dirty="0">
              <a:solidFill>
                <a:schemeClr val="tx1"/>
              </a:solidFill>
            </a:endParaRPr>
          </a:p>
          <a:p>
            <a:pPr algn="l">
              <a:spcAft>
                <a:spcPts val="300"/>
              </a:spcAft>
            </a:pPr>
            <a:r>
              <a:rPr lang="fr-CH" sz="1900" baseline="30000" dirty="0">
                <a:solidFill>
                  <a:schemeClr val="tx1"/>
                </a:solidFill>
              </a:rPr>
              <a:t>3</a:t>
            </a:r>
            <a:r>
              <a:rPr lang="fr-CH" sz="1900" baseline="30000" dirty="0" smtClean="0">
                <a:solidFill>
                  <a:schemeClr val="tx1"/>
                </a:solidFill>
              </a:rPr>
              <a:t> </a:t>
            </a:r>
            <a:r>
              <a:rPr lang="fr-CH" sz="1900" dirty="0" smtClean="0">
                <a:solidFill>
                  <a:schemeClr val="tx1"/>
                </a:solidFill>
              </a:rPr>
              <a:t>Les </a:t>
            </a:r>
            <a:r>
              <a:rPr lang="fr-CH" sz="1900" dirty="0">
                <a:solidFill>
                  <a:schemeClr val="tx1"/>
                </a:solidFill>
              </a:rPr>
              <a:t>congés extraordinaires </a:t>
            </a:r>
            <a:r>
              <a:rPr lang="fr-CH" sz="1900" b="1" dirty="0">
                <a:solidFill>
                  <a:schemeClr val="tx1"/>
                </a:solidFill>
              </a:rPr>
              <a:t>ne peuvent pas être reportés ou compensés </a:t>
            </a:r>
            <a:r>
              <a:rPr lang="fr-CH" sz="1900" dirty="0">
                <a:solidFill>
                  <a:schemeClr val="tx1"/>
                </a:solidFill>
              </a:rPr>
              <a:t>s’ils tombent en même temps qu’un autre motif d’absence</a:t>
            </a:r>
            <a:r>
              <a:rPr lang="fr-CH" sz="1900" dirty="0" smtClean="0">
                <a:solidFill>
                  <a:schemeClr val="tx1"/>
                </a:solidFill>
              </a:rPr>
              <a:t>.</a:t>
            </a:r>
            <a:endParaRPr lang="fr-CH" sz="1900" dirty="0">
              <a:solidFill>
                <a:schemeClr val="tx1"/>
              </a:solidFill>
            </a:endParaRPr>
          </a:p>
          <a:p>
            <a:pPr algn="l">
              <a:spcAft>
                <a:spcPts val="300"/>
              </a:spcAft>
            </a:pPr>
            <a:r>
              <a:rPr lang="fr-CH" sz="1900" baseline="30000" dirty="0">
                <a:solidFill>
                  <a:schemeClr val="tx1"/>
                </a:solidFill>
              </a:rPr>
              <a:t>4</a:t>
            </a:r>
            <a:r>
              <a:rPr lang="fr-CH" sz="1900" baseline="30000" dirty="0" smtClean="0">
                <a:solidFill>
                  <a:schemeClr val="tx1"/>
                </a:solidFill>
              </a:rPr>
              <a:t> </a:t>
            </a:r>
            <a:r>
              <a:rPr lang="fr-CH" sz="1900" dirty="0" smtClean="0">
                <a:solidFill>
                  <a:schemeClr val="tx1"/>
                </a:solidFill>
              </a:rPr>
              <a:t>Les </a:t>
            </a:r>
            <a:r>
              <a:rPr lang="fr-CH" sz="1900" b="1" dirty="0">
                <a:solidFill>
                  <a:schemeClr val="tx1"/>
                </a:solidFill>
              </a:rPr>
              <a:t>congés prévisibles </a:t>
            </a:r>
            <a:r>
              <a:rPr lang="fr-CH" sz="1900" dirty="0">
                <a:solidFill>
                  <a:schemeClr val="tx1"/>
                </a:solidFill>
              </a:rPr>
              <a:t>sont ceux dont on peut tenir compte avant l’établissement du plan de travail. Ils sont dans tous les cas comptabilisés selon le pourcentage d’activité, sur les </a:t>
            </a:r>
            <a:r>
              <a:rPr lang="fr-CH" sz="1900" b="1" dirty="0">
                <a:solidFill>
                  <a:schemeClr val="tx1"/>
                </a:solidFill>
              </a:rPr>
              <a:t>jours ouvrables </a:t>
            </a:r>
            <a:r>
              <a:rPr lang="fr-CH" sz="1900" dirty="0">
                <a:solidFill>
                  <a:schemeClr val="tx1"/>
                </a:solidFill>
              </a:rPr>
              <a:t>uniquement. Les </a:t>
            </a:r>
            <a:r>
              <a:rPr lang="fr-CH" sz="1900" b="1" dirty="0">
                <a:solidFill>
                  <a:schemeClr val="tx1"/>
                </a:solidFill>
              </a:rPr>
              <a:t>congés non prévisibles </a:t>
            </a:r>
            <a:r>
              <a:rPr lang="fr-CH" sz="1900" dirty="0">
                <a:solidFill>
                  <a:schemeClr val="tx1"/>
                </a:solidFill>
              </a:rPr>
              <a:t>sont ceux dont on ne peut pas tenir compte avant l’établissement du plan de travail. Ils sont comptabilisés </a:t>
            </a:r>
            <a:r>
              <a:rPr lang="fr-CH" sz="1900" b="1" dirty="0">
                <a:solidFill>
                  <a:schemeClr val="tx1"/>
                </a:solidFill>
              </a:rPr>
              <a:t>selon l’horaire planifié</a:t>
            </a:r>
            <a:r>
              <a:rPr lang="fr-CH" sz="1900" dirty="0">
                <a:solidFill>
                  <a:schemeClr val="tx1"/>
                </a:solidFill>
              </a:rPr>
              <a:t>, à compter du jour de l’événement</a:t>
            </a:r>
            <a:r>
              <a:rPr lang="fr-CH" sz="1900" dirty="0" smtClean="0">
                <a:solidFill>
                  <a:schemeClr val="tx1"/>
                </a:solidFill>
              </a:rPr>
              <a:t>.</a:t>
            </a:r>
            <a:endParaRPr lang="fr-CH" sz="1900" dirty="0">
              <a:solidFill>
                <a:schemeClr val="tx1"/>
              </a:solidFill>
            </a:endParaRPr>
          </a:p>
          <a:p>
            <a:pPr algn="l">
              <a:spcAft>
                <a:spcPts val="300"/>
              </a:spcAft>
            </a:pPr>
            <a:r>
              <a:rPr lang="fr-CH" sz="1900" baseline="30000" dirty="0" smtClean="0">
                <a:solidFill>
                  <a:schemeClr val="tx1"/>
                </a:solidFill>
              </a:rPr>
              <a:t>5 </a:t>
            </a:r>
            <a:r>
              <a:rPr lang="fr-CH" sz="1900" dirty="0" smtClean="0">
                <a:solidFill>
                  <a:schemeClr val="tx1"/>
                </a:solidFill>
              </a:rPr>
              <a:t>Le </a:t>
            </a:r>
            <a:r>
              <a:rPr lang="fr-CH" sz="1900" dirty="0">
                <a:solidFill>
                  <a:schemeClr val="tx1"/>
                </a:solidFill>
              </a:rPr>
              <a:t>ou la partenaire vivant en ménage commun doit être </a:t>
            </a:r>
            <a:r>
              <a:rPr lang="fr-CH" sz="1900" dirty="0" err="1">
                <a:solidFill>
                  <a:schemeClr val="tx1"/>
                </a:solidFill>
              </a:rPr>
              <a:t>déclaré-e</a:t>
            </a:r>
            <a:r>
              <a:rPr lang="fr-CH" sz="1900" dirty="0">
                <a:solidFill>
                  <a:schemeClr val="tx1"/>
                </a:solidFill>
              </a:rPr>
              <a:t> à l’employeur avant l’événement</a:t>
            </a:r>
            <a:r>
              <a:rPr lang="fr-CH" sz="1900" dirty="0" smtClean="0">
                <a:solidFill>
                  <a:schemeClr val="tx1"/>
                </a:solidFill>
              </a:rPr>
              <a:t>.</a:t>
            </a:r>
            <a:endParaRPr lang="fr-CH" sz="1900" dirty="0">
              <a:solidFill>
                <a:schemeClr val="tx1"/>
              </a:solidFill>
            </a:endParaRPr>
          </a:p>
          <a:p>
            <a:pPr algn="l">
              <a:spcAft>
                <a:spcPts val="300"/>
              </a:spcAft>
            </a:pPr>
            <a:r>
              <a:rPr lang="fr-CH" sz="1900" baseline="30000" dirty="0" smtClean="0">
                <a:solidFill>
                  <a:schemeClr val="tx1"/>
                </a:solidFill>
              </a:rPr>
              <a:t>6 </a:t>
            </a:r>
            <a:r>
              <a:rPr lang="fr-CH" sz="1900" dirty="0" smtClean="0">
                <a:solidFill>
                  <a:schemeClr val="tx1"/>
                </a:solidFill>
              </a:rPr>
              <a:t>Les </a:t>
            </a:r>
            <a:r>
              <a:rPr lang="fr-CH" sz="1900" dirty="0">
                <a:solidFill>
                  <a:schemeClr val="tx1"/>
                </a:solidFill>
              </a:rPr>
              <a:t>partenaires enregistré-e-s ( PACS ) sont assimilé-e-s à des personnes mariées</a:t>
            </a:r>
            <a:r>
              <a:rPr lang="fr-CH" sz="1900" dirty="0" smtClean="0">
                <a:solidFill>
                  <a:schemeClr val="tx1"/>
                </a:solidFill>
              </a:rPr>
              <a:t>.</a:t>
            </a:r>
            <a:endParaRPr lang="fr-CH" sz="1900" dirty="0">
              <a:solidFill>
                <a:schemeClr val="tx1"/>
              </a:solidFill>
            </a:endParaRPr>
          </a:p>
          <a:p>
            <a:pPr algn="l">
              <a:spcAft>
                <a:spcPts val="300"/>
              </a:spcAft>
            </a:pPr>
            <a:r>
              <a:rPr lang="fr-CH" sz="1900" baseline="30000" dirty="0" smtClean="0">
                <a:solidFill>
                  <a:schemeClr val="tx1"/>
                </a:solidFill>
              </a:rPr>
              <a:t>7 </a:t>
            </a:r>
            <a:r>
              <a:rPr lang="fr-CH" sz="1900" dirty="0" smtClean="0">
                <a:solidFill>
                  <a:schemeClr val="tx1"/>
                </a:solidFill>
              </a:rPr>
              <a:t>Un </a:t>
            </a:r>
            <a:r>
              <a:rPr lang="fr-CH" sz="1900" dirty="0">
                <a:solidFill>
                  <a:schemeClr val="tx1"/>
                </a:solidFill>
              </a:rPr>
              <a:t>jeune est considéré comme un enfant </a:t>
            </a:r>
            <a:r>
              <a:rPr lang="fr-CH" sz="1900" b="1" dirty="0">
                <a:solidFill>
                  <a:schemeClr val="tx1"/>
                </a:solidFill>
              </a:rPr>
              <a:t>jusqu’à l’âge de 15 ans révolus</a:t>
            </a:r>
            <a:r>
              <a:rPr lang="fr-CH" sz="1800" dirty="0"/>
              <a:t>.</a:t>
            </a:r>
            <a:endParaRPr lang="fr-CH" sz="1800" dirty="0" smtClean="0"/>
          </a:p>
        </p:txBody>
      </p:sp>
    </p:spTree>
    <p:extLst>
      <p:ext uri="{BB962C8B-B14F-4D97-AF65-F5344CB8AC3E}">
        <p14:creationId xmlns:p14="http://schemas.microsoft.com/office/powerpoint/2010/main" val="3336662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908720"/>
            <a:ext cx="7772400" cy="546585"/>
          </a:xfrm>
        </p:spPr>
        <p:txBody>
          <a:bodyPr/>
          <a:lstStyle/>
          <a:p>
            <a:r>
              <a:rPr lang="fr-CH" sz="3600" dirty="0" smtClean="0"/>
              <a:t>Nouveautés de la version 2022-2025 </a:t>
            </a:r>
            <a:r>
              <a:rPr lang="fr-CH" dirty="0" smtClean="0"/>
              <a:t/>
            </a:r>
            <a:br>
              <a:rPr lang="fr-CH" dirty="0" smtClean="0"/>
            </a:br>
            <a:endParaRPr lang="fr-CH" dirty="0"/>
          </a:p>
        </p:txBody>
      </p:sp>
      <p:sp useBgFill="1">
        <p:nvSpPr>
          <p:cNvPr id="3" name="Sous-titre 2"/>
          <p:cNvSpPr>
            <a:spLocks noGrp="1"/>
          </p:cNvSpPr>
          <p:nvPr>
            <p:ph type="subTitle" idx="1"/>
          </p:nvPr>
        </p:nvSpPr>
        <p:spPr>
          <a:xfrm>
            <a:off x="899592" y="1916832"/>
            <a:ext cx="7556376" cy="4421968"/>
          </a:xfrm>
        </p:spPr>
        <p:txBody>
          <a:bodyPr/>
          <a:lstStyle/>
          <a:p>
            <a:pPr algn="l">
              <a:spcAft>
                <a:spcPts val="1200"/>
              </a:spcAft>
            </a:pPr>
            <a:r>
              <a:rPr lang="fr-CH" sz="2200" b="1" dirty="0" smtClean="0">
                <a:solidFill>
                  <a:schemeClr val="tx1"/>
                </a:solidFill>
              </a:rPr>
              <a:t>Art. 4.12.2 CCT –  Congés extraordinaires</a:t>
            </a:r>
            <a:endParaRPr lang="fr-CH" sz="2200" b="1" dirty="0">
              <a:solidFill>
                <a:schemeClr val="tx1"/>
              </a:solidFill>
            </a:endParaRPr>
          </a:p>
          <a:p>
            <a:pPr algn="l">
              <a:spcAft>
                <a:spcPts val="600"/>
              </a:spcAft>
            </a:pPr>
            <a:r>
              <a:rPr lang="fr-CH" sz="2200" b="1" u="sng" dirty="0" smtClean="0">
                <a:solidFill>
                  <a:schemeClr val="tx1"/>
                </a:solidFill>
              </a:rPr>
              <a:t>Al. 1 lettre f </a:t>
            </a:r>
            <a:r>
              <a:rPr lang="fr-CH" sz="2200" b="1" dirty="0">
                <a:solidFill>
                  <a:schemeClr val="tx1"/>
                </a:solidFill>
              </a:rPr>
              <a:t>: prise en charge d’un enfant gravement atteint dans sa santé aux conditions prévues par </a:t>
            </a:r>
            <a:r>
              <a:rPr lang="fr-CH" sz="2200" b="1" dirty="0" smtClean="0">
                <a:solidFill>
                  <a:schemeClr val="tx1"/>
                </a:solidFill>
              </a:rPr>
              <a:t>l’art</a:t>
            </a:r>
            <a:r>
              <a:rPr lang="fr-CH" sz="2200" b="1" dirty="0">
                <a:solidFill>
                  <a:schemeClr val="tx1"/>
                </a:solidFill>
              </a:rPr>
              <a:t>. 329i </a:t>
            </a:r>
            <a:r>
              <a:rPr lang="fr-CH" sz="2200" b="1" dirty="0" smtClean="0">
                <a:solidFill>
                  <a:schemeClr val="tx1"/>
                </a:solidFill>
              </a:rPr>
              <a:t>CO</a:t>
            </a:r>
            <a:endParaRPr lang="fr-CH" sz="2200" b="1" dirty="0">
              <a:solidFill>
                <a:schemeClr val="tx1"/>
              </a:solidFill>
            </a:endParaRPr>
          </a:p>
          <a:p>
            <a:pPr algn="l"/>
            <a:r>
              <a:rPr lang="fr-CH" sz="2200" b="1" dirty="0" smtClean="0">
                <a:solidFill>
                  <a:schemeClr val="tx1"/>
                </a:solidFill>
              </a:rPr>
              <a:t>Conditions d’octroi du congé  (COMPA)</a:t>
            </a:r>
            <a:r>
              <a:rPr lang="fr-CH" sz="2200" dirty="0" smtClean="0">
                <a:solidFill>
                  <a:schemeClr val="tx1"/>
                </a:solidFill>
              </a:rPr>
              <a:t>: </a:t>
            </a:r>
          </a:p>
          <a:p>
            <a:pPr marL="342900" indent="-342900" algn="l">
              <a:buFont typeface="Wingdings" panose="05000000000000000000" pitchFamily="2" charset="2"/>
              <a:buChar char="§"/>
            </a:pPr>
            <a:r>
              <a:rPr lang="fr-CH" sz="2200" dirty="0" smtClean="0">
                <a:solidFill>
                  <a:schemeClr val="tx1"/>
                </a:solidFill>
              </a:rPr>
              <a:t>Selon décision de la CCNC (indemnités journalières de l’allocation perte de gain - LAPG)</a:t>
            </a:r>
          </a:p>
          <a:p>
            <a:pPr marL="342900" indent="-342900" algn="l">
              <a:buFont typeface="Wingdings" panose="05000000000000000000" pitchFamily="2" charset="2"/>
              <a:buChar char="§"/>
            </a:pPr>
            <a:r>
              <a:rPr lang="fr-CH" sz="2200" dirty="0" smtClean="0">
                <a:solidFill>
                  <a:schemeClr val="tx1"/>
                </a:solidFill>
              </a:rPr>
              <a:t>Salaire payé à 100% ou selon APG (80%): selon décision de l’employeur </a:t>
            </a:r>
          </a:p>
          <a:p>
            <a:pPr marL="342900" indent="-342900" algn="l">
              <a:buFont typeface="Wingdings" panose="05000000000000000000" pitchFamily="2" charset="2"/>
              <a:buChar char="§"/>
            </a:pPr>
            <a:r>
              <a:rPr lang="fr-CH" sz="2200" dirty="0" smtClean="0">
                <a:solidFill>
                  <a:schemeClr val="tx1"/>
                </a:solidFill>
              </a:rPr>
              <a:t>Enfant mineur (jusqu’à ses 18 ans révolus)</a:t>
            </a:r>
          </a:p>
          <a:p>
            <a:pPr marL="342900" indent="-342900" algn="l">
              <a:buFont typeface="Wingdings" panose="05000000000000000000" pitchFamily="2" charset="2"/>
              <a:buChar char="§"/>
            </a:pPr>
            <a:endParaRPr lang="fr-CH" sz="2000" b="1" dirty="0" smtClean="0"/>
          </a:p>
        </p:txBody>
      </p:sp>
    </p:spTree>
    <p:extLst>
      <p:ext uri="{BB962C8B-B14F-4D97-AF65-F5344CB8AC3E}">
        <p14:creationId xmlns:p14="http://schemas.microsoft.com/office/powerpoint/2010/main" val="3662172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764704"/>
            <a:ext cx="7772400" cy="546585"/>
          </a:xfrm>
        </p:spPr>
        <p:txBody>
          <a:bodyPr/>
          <a:lstStyle/>
          <a:p>
            <a:r>
              <a:rPr lang="fr-CH" sz="3600" dirty="0" smtClean="0"/>
              <a:t>Nouveautés de la version 2022-2025 </a:t>
            </a:r>
            <a:r>
              <a:rPr lang="fr-CH" dirty="0" smtClean="0"/>
              <a:t/>
            </a:r>
            <a:br>
              <a:rPr lang="fr-CH" dirty="0" smtClean="0"/>
            </a:br>
            <a:endParaRPr lang="fr-CH" dirty="0"/>
          </a:p>
        </p:txBody>
      </p:sp>
      <p:sp useBgFill="1">
        <p:nvSpPr>
          <p:cNvPr id="3" name="Sous-titre 2"/>
          <p:cNvSpPr>
            <a:spLocks noGrp="1"/>
          </p:cNvSpPr>
          <p:nvPr>
            <p:ph type="subTitle" idx="1"/>
          </p:nvPr>
        </p:nvSpPr>
        <p:spPr>
          <a:xfrm>
            <a:off x="683568" y="1455304"/>
            <a:ext cx="8064896" cy="4926024"/>
          </a:xfrm>
        </p:spPr>
        <p:txBody>
          <a:bodyPr/>
          <a:lstStyle/>
          <a:p>
            <a:pPr algn="l">
              <a:spcAft>
                <a:spcPts val="600"/>
              </a:spcAft>
            </a:pPr>
            <a:r>
              <a:rPr lang="fr-CH" sz="2000" b="1" dirty="0" smtClean="0">
                <a:solidFill>
                  <a:schemeClr val="tx1"/>
                </a:solidFill>
              </a:rPr>
              <a:t>Art. 4.12.5 CCT –  Congé maternité</a:t>
            </a:r>
            <a:endParaRPr lang="fr-CH" sz="2000" b="1" dirty="0">
              <a:solidFill>
                <a:schemeClr val="tx1"/>
              </a:solidFill>
            </a:endParaRPr>
          </a:p>
          <a:p>
            <a:pPr algn="l">
              <a:spcAft>
                <a:spcPts val="600"/>
              </a:spcAft>
            </a:pPr>
            <a:r>
              <a:rPr lang="fr-CH" sz="2000" baseline="30000" dirty="0" smtClean="0">
                <a:solidFill>
                  <a:schemeClr val="tx1"/>
                </a:solidFill>
              </a:rPr>
              <a:t>1 </a:t>
            </a:r>
            <a:r>
              <a:rPr lang="fr-CH" sz="2000" dirty="0" smtClean="0">
                <a:solidFill>
                  <a:schemeClr val="tx1"/>
                </a:solidFill>
              </a:rPr>
              <a:t>Les </a:t>
            </a:r>
            <a:r>
              <a:rPr lang="fr-CH" sz="2000" dirty="0">
                <a:solidFill>
                  <a:schemeClr val="tx1"/>
                </a:solidFill>
              </a:rPr>
              <a:t>employées bénéficient d’un congé maternité de quatre mois. Celui-ci commence le jour de la naissance de l’enfant</a:t>
            </a:r>
            <a:r>
              <a:rPr lang="fr-CH" sz="2000" dirty="0" smtClean="0">
                <a:solidFill>
                  <a:schemeClr val="tx1"/>
                </a:solidFill>
              </a:rPr>
              <a:t>.</a:t>
            </a:r>
            <a:endParaRPr lang="fr-CH" sz="2000" b="1" dirty="0">
              <a:solidFill>
                <a:schemeClr val="tx1"/>
              </a:solidFill>
            </a:endParaRPr>
          </a:p>
          <a:p>
            <a:pPr algn="l">
              <a:spcAft>
                <a:spcPts val="600"/>
              </a:spcAft>
            </a:pPr>
            <a:r>
              <a:rPr lang="fr-CH" sz="2000" b="1" baseline="30000" dirty="0" smtClean="0">
                <a:solidFill>
                  <a:schemeClr val="tx1"/>
                </a:solidFill>
              </a:rPr>
              <a:t>2 </a:t>
            </a:r>
            <a:r>
              <a:rPr lang="fr-CH" sz="2000" b="1" dirty="0" smtClean="0">
                <a:solidFill>
                  <a:schemeClr val="tx1"/>
                </a:solidFill>
              </a:rPr>
              <a:t>En </a:t>
            </a:r>
            <a:r>
              <a:rPr lang="fr-CH" sz="2000" b="1" dirty="0">
                <a:solidFill>
                  <a:schemeClr val="tx1"/>
                </a:solidFill>
              </a:rPr>
              <a:t>cas d’hospitalisation du nouveau-né, le congé est prolongé jusqu’au terme du versement de l’allocation maternité, selon l’art. 329f al. 2 CO</a:t>
            </a:r>
            <a:r>
              <a:rPr lang="fr-CH" sz="2000" b="1" dirty="0" smtClean="0">
                <a:solidFill>
                  <a:schemeClr val="tx1"/>
                </a:solidFill>
              </a:rPr>
              <a:t>.</a:t>
            </a:r>
            <a:endParaRPr lang="fr-CH" sz="2000" b="1" dirty="0">
              <a:solidFill>
                <a:schemeClr val="tx1"/>
              </a:solidFill>
            </a:endParaRPr>
          </a:p>
          <a:p>
            <a:pPr algn="l">
              <a:spcAft>
                <a:spcPts val="600"/>
              </a:spcAft>
            </a:pPr>
            <a:r>
              <a:rPr lang="fr-CH" sz="2000" baseline="30000" dirty="0" smtClean="0">
                <a:solidFill>
                  <a:schemeClr val="tx1"/>
                </a:solidFill>
              </a:rPr>
              <a:t>3 </a:t>
            </a:r>
            <a:r>
              <a:rPr lang="fr-CH" sz="2000" dirty="0" smtClean="0">
                <a:solidFill>
                  <a:schemeClr val="tx1"/>
                </a:solidFill>
              </a:rPr>
              <a:t>Pendant </a:t>
            </a:r>
            <a:r>
              <a:rPr lang="fr-CH" sz="2000" dirty="0">
                <a:solidFill>
                  <a:schemeClr val="tx1"/>
                </a:solidFill>
              </a:rPr>
              <a:t>le congé maternité, le salaire est versé à 100</a:t>
            </a:r>
            <a:r>
              <a:rPr lang="fr-CH" sz="2000" dirty="0" smtClean="0">
                <a:solidFill>
                  <a:schemeClr val="tx1"/>
                </a:solidFill>
              </a:rPr>
              <a:t>%.</a:t>
            </a:r>
            <a:endParaRPr lang="fr-CH" sz="2000" b="1" dirty="0">
              <a:solidFill>
                <a:schemeClr val="tx1"/>
              </a:solidFill>
            </a:endParaRPr>
          </a:p>
          <a:p>
            <a:pPr algn="l">
              <a:spcAft>
                <a:spcPts val="600"/>
              </a:spcAft>
            </a:pPr>
            <a:r>
              <a:rPr lang="fr-CH" sz="2000" b="1" baseline="30000" dirty="0" smtClean="0">
                <a:solidFill>
                  <a:schemeClr val="tx1"/>
                </a:solidFill>
              </a:rPr>
              <a:t>4 </a:t>
            </a:r>
            <a:r>
              <a:rPr lang="fr-CH" sz="2000" b="1" dirty="0" smtClean="0">
                <a:solidFill>
                  <a:schemeClr val="tx1"/>
                </a:solidFill>
              </a:rPr>
              <a:t>Le </a:t>
            </a:r>
            <a:r>
              <a:rPr lang="fr-CH" sz="2000" b="1" dirty="0">
                <a:solidFill>
                  <a:schemeClr val="tx1"/>
                </a:solidFill>
              </a:rPr>
              <a:t>congé maternité ne réduit pas le droit aux vacances </a:t>
            </a:r>
            <a:r>
              <a:rPr lang="fr-CH" sz="2000" b="1" dirty="0" smtClean="0">
                <a:solidFill>
                  <a:schemeClr val="tx1"/>
                </a:solidFill>
              </a:rPr>
              <a:t>(art</a:t>
            </a:r>
            <a:r>
              <a:rPr lang="fr-CH" sz="2000" b="1" dirty="0">
                <a:solidFill>
                  <a:schemeClr val="tx1"/>
                </a:solidFill>
              </a:rPr>
              <a:t>. 4.10.4 </a:t>
            </a:r>
            <a:r>
              <a:rPr lang="fr-CH" sz="2000" b="1" dirty="0" smtClean="0">
                <a:solidFill>
                  <a:schemeClr val="tx1"/>
                </a:solidFill>
              </a:rPr>
              <a:t>CCT).</a:t>
            </a:r>
          </a:p>
          <a:p>
            <a:pPr algn="l">
              <a:spcAft>
                <a:spcPts val="600"/>
              </a:spcAft>
            </a:pPr>
            <a:r>
              <a:rPr lang="fr-CH" sz="2000" u="sng" dirty="0" smtClean="0">
                <a:solidFill>
                  <a:schemeClr val="tx1"/>
                </a:solidFill>
              </a:rPr>
              <a:t>Al. 2, à noter</a:t>
            </a:r>
            <a:r>
              <a:rPr lang="fr-CH" sz="2000" dirty="0" smtClean="0">
                <a:solidFill>
                  <a:schemeClr val="tx1"/>
                </a:solidFill>
              </a:rPr>
              <a:t>: </a:t>
            </a:r>
          </a:p>
          <a:p>
            <a:pPr marL="285750" indent="-285750" algn="l">
              <a:buFont typeface="Wingdings" panose="05000000000000000000" pitchFamily="2" charset="2"/>
              <a:buChar char="§"/>
            </a:pPr>
            <a:r>
              <a:rPr lang="fr-CH" sz="2000" dirty="0" smtClean="0">
                <a:solidFill>
                  <a:schemeClr val="tx1"/>
                </a:solidFill>
              </a:rPr>
              <a:t>Salaire payé à 100% jusqu’au terme du congé, y compris en cas de prolongation </a:t>
            </a:r>
          </a:p>
          <a:p>
            <a:pPr marL="285750" indent="-285750" algn="l">
              <a:buFont typeface="Wingdings" panose="05000000000000000000" pitchFamily="2" charset="2"/>
              <a:buChar char="§"/>
            </a:pPr>
            <a:r>
              <a:rPr lang="fr-CH" sz="2000" dirty="0" smtClean="0">
                <a:solidFill>
                  <a:schemeClr val="tx1"/>
                </a:solidFill>
              </a:rPr>
              <a:t>Durée du congé: se référer à la décision de la CCNC (allocation maternité)</a:t>
            </a:r>
          </a:p>
          <a:p>
            <a:pPr marL="285750" indent="-285750" algn="l">
              <a:buFont typeface="Wingdings" panose="05000000000000000000" pitchFamily="2" charset="2"/>
              <a:buChar char="§"/>
            </a:pPr>
            <a:endParaRPr lang="fr-CH" sz="1800" b="1" dirty="0" smtClean="0"/>
          </a:p>
          <a:p>
            <a:pPr algn="l"/>
            <a:endParaRPr lang="fr-CH" sz="2000" b="1" dirty="0" smtClean="0"/>
          </a:p>
        </p:txBody>
      </p:sp>
    </p:spTree>
    <p:extLst>
      <p:ext uri="{BB962C8B-B14F-4D97-AF65-F5344CB8AC3E}">
        <p14:creationId xmlns:p14="http://schemas.microsoft.com/office/powerpoint/2010/main" val="136507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1196752"/>
            <a:ext cx="8352928" cy="1080120"/>
          </a:xfrm>
        </p:spPr>
        <p:txBody>
          <a:bodyPr/>
          <a:lstStyle/>
          <a:p>
            <a:r>
              <a:rPr lang="fr-CH" sz="4000" dirty="0" smtClean="0"/>
              <a:t>Nouveautés de la version 2022-2025 </a:t>
            </a:r>
            <a:r>
              <a:rPr lang="fr-CH" dirty="0" smtClean="0"/>
              <a:t/>
            </a:r>
            <a:br>
              <a:rPr lang="fr-CH" dirty="0" smtClean="0"/>
            </a:br>
            <a:endParaRPr lang="fr-CH" dirty="0"/>
          </a:p>
        </p:txBody>
      </p:sp>
      <p:sp>
        <p:nvSpPr>
          <p:cNvPr id="3" name="Sous-titre 2"/>
          <p:cNvSpPr>
            <a:spLocks noGrp="1"/>
          </p:cNvSpPr>
          <p:nvPr>
            <p:ph type="subTitle" idx="1"/>
          </p:nvPr>
        </p:nvSpPr>
        <p:spPr>
          <a:xfrm>
            <a:off x="1331640" y="2060848"/>
            <a:ext cx="6400800" cy="3672408"/>
          </a:xfrm>
        </p:spPr>
        <p:txBody>
          <a:bodyPr/>
          <a:lstStyle/>
          <a:p>
            <a:pPr algn="l"/>
            <a:endParaRPr lang="fr-CH" sz="1200" dirty="0" smtClean="0"/>
          </a:p>
          <a:p>
            <a:pPr algn="l"/>
            <a:r>
              <a:rPr lang="fr-CH" sz="2800" dirty="0" smtClean="0">
                <a:solidFill>
                  <a:schemeClr val="tx1"/>
                </a:solidFill>
              </a:rPr>
              <a:t>Pour rappel, les modifications apportées aux textes sont issues du protocole d’accord du 30 septembre 2021 des parties signataires. </a:t>
            </a:r>
          </a:p>
          <a:p>
            <a:pPr algn="l"/>
            <a:endParaRPr lang="fr-CH" sz="1200" dirty="0" smtClean="0">
              <a:solidFill>
                <a:schemeClr val="tx1"/>
              </a:solidFill>
            </a:endParaRPr>
          </a:p>
          <a:p>
            <a:pPr algn="l"/>
            <a:r>
              <a:rPr lang="fr-CH" sz="2800" dirty="0" smtClean="0">
                <a:solidFill>
                  <a:schemeClr val="tx1"/>
                </a:solidFill>
              </a:rPr>
              <a:t>La version actuelle de la CCT a été rédigée entre cette date et la fin de l’année 2021. </a:t>
            </a:r>
            <a:endParaRPr lang="fr-CH" sz="2800" dirty="0">
              <a:solidFill>
                <a:schemeClr val="tx1"/>
              </a:solidFill>
            </a:endParaRPr>
          </a:p>
        </p:txBody>
      </p:sp>
    </p:spTree>
    <p:extLst>
      <p:ext uri="{BB962C8B-B14F-4D97-AF65-F5344CB8AC3E}">
        <p14:creationId xmlns:p14="http://schemas.microsoft.com/office/powerpoint/2010/main" val="37580089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874574"/>
            <a:ext cx="7772400" cy="546585"/>
          </a:xfrm>
        </p:spPr>
        <p:txBody>
          <a:bodyPr/>
          <a:lstStyle/>
          <a:p>
            <a:r>
              <a:rPr lang="fr-CH" sz="3600" dirty="0" smtClean="0"/>
              <a:t>Nouveautés de la version 2022-2025 </a:t>
            </a:r>
            <a:r>
              <a:rPr lang="fr-CH" dirty="0" smtClean="0"/>
              <a:t/>
            </a:r>
            <a:br>
              <a:rPr lang="fr-CH" dirty="0" smtClean="0"/>
            </a:br>
            <a:endParaRPr lang="fr-CH" dirty="0"/>
          </a:p>
        </p:txBody>
      </p:sp>
      <p:sp useBgFill="1">
        <p:nvSpPr>
          <p:cNvPr id="3" name="Sous-titre 2"/>
          <p:cNvSpPr>
            <a:spLocks noGrp="1"/>
          </p:cNvSpPr>
          <p:nvPr>
            <p:ph type="subTitle" idx="1"/>
          </p:nvPr>
        </p:nvSpPr>
        <p:spPr>
          <a:xfrm>
            <a:off x="827584" y="1556792"/>
            <a:ext cx="7848872" cy="4710000"/>
          </a:xfrm>
        </p:spPr>
        <p:txBody>
          <a:bodyPr/>
          <a:lstStyle/>
          <a:p>
            <a:pPr algn="l"/>
            <a:r>
              <a:rPr lang="fr-CH" sz="2400" b="1" dirty="0" smtClean="0">
                <a:solidFill>
                  <a:schemeClr val="tx1"/>
                </a:solidFill>
              </a:rPr>
              <a:t>Art. 4.12.6 CCT –  Congé paternité</a:t>
            </a:r>
          </a:p>
          <a:p>
            <a:pPr algn="l">
              <a:spcAft>
                <a:spcPts val="600"/>
              </a:spcAft>
            </a:pPr>
            <a:r>
              <a:rPr lang="fr-CH" sz="2200" baseline="30000" dirty="0" smtClean="0">
                <a:solidFill>
                  <a:schemeClr val="tx1"/>
                </a:solidFill>
              </a:rPr>
              <a:t>1 </a:t>
            </a:r>
            <a:r>
              <a:rPr lang="fr-CH" sz="2200" dirty="0" smtClean="0">
                <a:solidFill>
                  <a:schemeClr val="tx1"/>
                </a:solidFill>
              </a:rPr>
              <a:t>L’employé </a:t>
            </a:r>
            <a:r>
              <a:rPr lang="fr-CH" sz="2200" dirty="0">
                <a:solidFill>
                  <a:schemeClr val="tx1"/>
                </a:solidFill>
              </a:rPr>
              <a:t>bénéficie d’un congé paternité de </a:t>
            </a:r>
            <a:r>
              <a:rPr lang="fr-CH" sz="2200" b="1" dirty="0">
                <a:solidFill>
                  <a:schemeClr val="tx1"/>
                </a:solidFill>
              </a:rPr>
              <a:t>15 jours (3 semaines) payés à 80%,</a:t>
            </a:r>
            <a:r>
              <a:rPr lang="fr-CH" sz="2200" dirty="0">
                <a:solidFill>
                  <a:schemeClr val="tx1"/>
                </a:solidFill>
              </a:rPr>
              <a:t> s’il est le père légal au moment de la naissance de l’enfant ou s’il le devient au cours des six mois qui suivent</a:t>
            </a:r>
            <a:r>
              <a:rPr lang="fr-CH" sz="2200" dirty="0" smtClean="0">
                <a:solidFill>
                  <a:schemeClr val="tx1"/>
                </a:solidFill>
              </a:rPr>
              <a:t>.</a:t>
            </a:r>
            <a:endParaRPr lang="fr-CH" sz="2200" dirty="0">
              <a:solidFill>
                <a:schemeClr val="tx1"/>
              </a:solidFill>
            </a:endParaRPr>
          </a:p>
          <a:p>
            <a:pPr algn="l">
              <a:spcAft>
                <a:spcPts val="600"/>
              </a:spcAft>
            </a:pPr>
            <a:r>
              <a:rPr lang="fr-CH" sz="2200" baseline="30000" dirty="0" smtClean="0">
                <a:solidFill>
                  <a:schemeClr val="tx1"/>
                </a:solidFill>
              </a:rPr>
              <a:t>2</a:t>
            </a:r>
            <a:r>
              <a:rPr lang="fr-CH" sz="2200" dirty="0" smtClean="0">
                <a:solidFill>
                  <a:schemeClr val="tx1"/>
                </a:solidFill>
              </a:rPr>
              <a:t> Le </a:t>
            </a:r>
            <a:r>
              <a:rPr lang="fr-CH" sz="2200" dirty="0">
                <a:solidFill>
                  <a:schemeClr val="tx1"/>
                </a:solidFill>
              </a:rPr>
              <a:t>congé paternité doit être pris </a:t>
            </a:r>
            <a:r>
              <a:rPr lang="fr-CH" sz="2200" b="1" dirty="0">
                <a:solidFill>
                  <a:schemeClr val="tx1"/>
                </a:solidFill>
              </a:rPr>
              <a:t>dans les 6 mois qui suivent la naissance </a:t>
            </a:r>
            <a:r>
              <a:rPr lang="fr-CH" sz="2200" dirty="0">
                <a:solidFill>
                  <a:schemeClr val="tx1"/>
                </a:solidFill>
              </a:rPr>
              <a:t>de l’enfant. Il peut être pris sous la forme de </a:t>
            </a:r>
            <a:r>
              <a:rPr lang="fr-CH" sz="2200" b="1" dirty="0">
                <a:solidFill>
                  <a:schemeClr val="tx1"/>
                </a:solidFill>
              </a:rPr>
              <a:t>semaines</a:t>
            </a:r>
            <a:r>
              <a:rPr lang="fr-CH" sz="2200" dirty="0">
                <a:solidFill>
                  <a:schemeClr val="tx1"/>
                </a:solidFill>
              </a:rPr>
              <a:t> ou de </a:t>
            </a:r>
            <a:r>
              <a:rPr lang="fr-CH" sz="2200" b="1" dirty="0">
                <a:solidFill>
                  <a:schemeClr val="tx1"/>
                </a:solidFill>
              </a:rPr>
              <a:t>jours isolés</a:t>
            </a:r>
            <a:r>
              <a:rPr lang="fr-CH" sz="2200" dirty="0" smtClean="0">
                <a:solidFill>
                  <a:schemeClr val="tx1"/>
                </a:solidFill>
              </a:rPr>
              <a:t>.</a:t>
            </a:r>
            <a:endParaRPr lang="fr-CH" sz="2200" dirty="0">
              <a:solidFill>
                <a:schemeClr val="tx1"/>
              </a:solidFill>
            </a:endParaRPr>
          </a:p>
          <a:p>
            <a:pPr algn="l">
              <a:spcAft>
                <a:spcPts val="600"/>
              </a:spcAft>
            </a:pPr>
            <a:r>
              <a:rPr lang="fr-CH" sz="2200" baseline="30000" dirty="0" smtClean="0">
                <a:solidFill>
                  <a:schemeClr val="tx1"/>
                </a:solidFill>
              </a:rPr>
              <a:t>3 </a:t>
            </a:r>
            <a:r>
              <a:rPr lang="fr-CH" sz="2200" dirty="0" smtClean="0">
                <a:solidFill>
                  <a:schemeClr val="tx1"/>
                </a:solidFill>
              </a:rPr>
              <a:t>Le </a:t>
            </a:r>
            <a:r>
              <a:rPr lang="fr-CH" sz="2200" dirty="0">
                <a:solidFill>
                  <a:schemeClr val="tx1"/>
                </a:solidFill>
              </a:rPr>
              <a:t>congé paternité ne réduit pas le droit aux vacances (art. 4.10.4 CCT</a:t>
            </a:r>
            <a:r>
              <a:rPr lang="fr-CH" sz="2200" dirty="0" smtClean="0">
                <a:solidFill>
                  <a:schemeClr val="tx1"/>
                </a:solidFill>
              </a:rPr>
              <a:t>).</a:t>
            </a:r>
            <a:endParaRPr lang="fr-CH" sz="2200" b="1" dirty="0" smtClean="0">
              <a:solidFill>
                <a:schemeClr val="tx1"/>
              </a:solidFill>
            </a:endParaRPr>
          </a:p>
          <a:p>
            <a:pPr algn="l"/>
            <a:r>
              <a:rPr lang="fr-CH" sz="2200" b="1" u="sng" dirty="0" smtClean="0">
                <a:solidFill>
                  <a:schemeClr val="tx1"/>
                </a:solidFill>
              </a:rPr>
              <a:t>A noter</a:t>
            </a:r>
            <a:r>
              <a:rPr lang="fr-CH" sz="2200" b="1" dirty="0" smtClean="0">
                <a:solidFill>
                  <a:schemeClr val="tx1"/>
                </a:solidFill>
              </a:rPr>
              <a:t>: règle d’interprétation No 3</a:t>
            </a:r>
          </a:p>
          <a:p>
            <a:pPr algn="l">
              <a:spcAft>
                <a:spcPts val="600"/>
              </a:spcAft>
            </a:pPr>
            <a:r>
              <a:rPr lang="fr-CH" sz="2200" dirty="0" smtClean="0">
                <a:solidFill>
                  <a:schemeClr val="tx1"/>
                </a:solidFill>
              </a:rPr>
              <a:t>L’employé </a:t>
            </a:r>
            <a:r>
              <a:rPr lang="fr-CH" sz="2200" dirty="0">
                <a:solidFill>
                  <a:schemeClr val="tx1"/>
                </a:solidFill>
              </a:rPr>
              <a:t>peut opter pour </a:t>
            </a:r>
            <a:r>
              <a:rPr lang="fr-CH" sz="2200" dirty="0" smtClean="0">
                <a:solidFill>
                  <a:schemeClr val="tx1"/>
                </a:solidFill>
              </a:rPr>
              <a:t>un </a:t>
            </a:r>
            <a:r>
              <a:rPr lang="fr-CH" sz="2200" dirty="0">
                <a:solidFill>
                  <a:schemeClr val="tx1"/>
                </a:solidFill>
              </a:rPr>
              <a:t>congé de 12 jours ouvrables payé à 100</a:t>
            </a:r>
            <a:r>
              <a:rPr lang="fr-CH" sz="2200" dirty="0" smtClean="0">
                <a:solidFill>
                  <a:schemeClr val="tx1"/>
                </a:solidFill>
              </a:rPr>
              <a:t>% (au lieu de 15 à 80%).</a:t>
            </a:r>
          </a:p>
        </p:txBody>
      </p:sp>
    </p:spTree>
    <p:extLst>
      <p:ext uri="{BB962C8B-B14F-4D97-AF65-F5344CB8AC3E}">
        <p14:creationId xmlns:p14="http://schemas.microsoft.com/office/powerpoint/2010/main" val="37482898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938199"/>
            <a:ext cx="7772400" cy="720080"/>
          </a:xfrm>
        </p:spPr>
        <p:txBody>
          <a:bodyPr/>
          <a:lstStyle/>
          <a:p>
            <a:r>
              <a:rPr lang="fr-CH" sz="3600" dirty="0" smtClean="0"/>
              <a:t>Nouveautés de la version 2022-2025 </a:t>
            </a:r>
            <a:r>
              <a:rPr lang="fr-CH" dirty="0" smtClean="0"/>
              <a:t/>
            </a:r>
            <a:br>
              <a:rPr lang="fr-CH" dirty="0" smtClean="0"/>
            </a:br>
            <a:endParaRPr lang="fr-CH" dirty="0"/>
          </a:p>
        </p:txBody>
      </p:sp>
      <p:sp useBgFill="1">
        <p:nvSpPr>
          <p:cNvPr id="3" name="Sous-titre 2"/>
          <p:cNvSpPr>
            <a:spLocks noGrp="1"/>
          </p:cNvSpPr>
          <p:nvPr>
            <p:ph type="subTitle" idx="1"/>
          </p:nvPr>
        </p:nvSpPr>
        <p:spPr>
          <a:xfrm>
            <a:off x="905202" y="1705472"/>
            <a:ext cx="7560840" cy="4320480"/>
          </a:xfrm>
        </p:spPr>
        <p:txBody>
          <a:bodyPr/>
          <a:lstStyle/>
          <a:p>
            <a:pPr algn="l"/>
            <a:r>
              <a:rPr lang="fr-CH" sz="2400" b="1" dirty="0" smtClean="0">
                <a:solidFill>
                  <a:schemeClr val="tx1"/>
                </a:solidFill>
              </a:rPr>
              <a:t>Art. 1.7 CCT – Contrôle </a:t>
            </a:r>
          </a:p>
          <a:p>
            <a:pPr algn="l">
              <a:spcAft>
                <a:spcPts val="600"/>
              </a:spcAft>
            </a:pPr>
            <a:r>
              <a:rPr lang="fr-CH" sz="2400" baseline="30000" dirty="0" smtClean="0">
                <a:solidFill>
                  <a:schemeClr val="tx1"/>
                </a:solidFill>
              </a:rPr>
              <a:t>1 </a:t>
            </a:r>
            <a:r>
              <a:rPr lang="fr-CH" sz="2400" dirty="0" smtClean="0">
                <a:solidFill>
                  <a:schemeClr val="tx1"/>
                </a:solidFill>
              </a:rPr>
              <a:t>Le </a:t>
            </a:r>
            <a:r>
              <a:rPr lang="fr-CH" sz="2400" dirty="0">
                <a:solidFill>
                  <a:schemeClr val="tx1"/>
                </a:solidFill>
              </a:rPr>
              <a:t>contrôle de l’application du système salarial de la CCT ainsi que du respect des conditions de travail est confié à la Commission paritaire, qui en assume la responsabilité.</a:t>
            </a:r>
          </a:p>
          <a:p>
            <a:pPr algn="l">
              <a:spcAft>
                <a:spcPts val="600"/>
              </a:spcAft>
            </a:pPr>
            <a:r>
              <a:rPr lang="fr-CH" sz="2400" baseline="30000" dirty="0" smtClean="0">
                <a:solidFill>
                  <a:schemeClr val="tx1"/>
                </a:solidFill>
              </a:rPr>
              <a:t>2 </a:t>
            </a:r>
            <a:r>
              <a:rPr lang="fr-CH" sz="2400" dirty="0" smtClean="0">
                <a:solidFill>
                  <a:schemeClr val="tx1"/>
                </a:solidFill>
              </a:rPr>
              <a:t>Les </a:t>
            </a:r>
            <a:r>
              <a:rPr lang="fr-CH" sz="2400" dirty="0">
                <a:solidFill>
                  <a:schemeClr val="tx1"/>
                </a:solidFill>
              </a:rPr>
              <a:t>institutions effectuent des </a:t>
            </a:r>
            <a:r>
              <a:rPr lang="fr-CH" sz="2400" b="1" dirty="0">
                <a:solidFill>
                  <a:schemeClr val="tx1"/>
                </a:solidFill>
              </a:rPr>
              <a:t>autocontrôles</a:t>
            </a:r>
            <a:r>
              <a:rPr lang="fr-CH" sz="2400" dirty="0">
                <a:solidFill>
                  <a:schemeClr val="tx1"/>
                </a:solidFill>
              </a:rPr>
              <a:t> et informent la Commission paritaire des résultats.</a:t>
            </a:r>
          </a:p>
          <a:p>
            <a:pPr algn="l">
              <a:spcAft>
                <a:spcPts val="600"/>
              </a:spcAft>
            </a:pPr>
            <a:r>
              <a:rPr lang="fr-CH" sz="2400" baseline="30000" dirty="0" smtClean="0">
                <a:solidFill>
                  <a:schemeClr val="tx1"/>
                </a:solidFill>
              </a:rPr>
              <a:t>3 </a:t>
            </a:r>
            <a:r>
              <a:rPr lang="fr-CH" sz="2400" dirty="0" smtClean="0">
                <a:solidFill>
                  <a:schemeClr val="tx1"/>
                </a:solidFill>
              </a:rPr>
              <a:t>Toute </a:t>
            </a:r>
            <a:r>
              <a:rPr lang="fr-CH" sz="2400" dirty="0">
                <a:solidFill>
                  <a:schemeClr val="tx1"/>
                </a:solidFill>
              </a:rPr>
              <a:t>infraction à la présente CCT peut être sanctionnée d’une </a:t>
            </a:r>
            <a:r>
              <a:rPr lang="fr-CH" sz="2400" b="1" dirty="0">
                <a:solidFill>
                  <a:schemeClr val="tx1"/>
                </a:solidFill>
              </a:rPr>
              <a:t>amende</a:t>
            </a:r>
            <a:r>
              <a:rPr lang="fr-CH" sz="2400" dirty="0">
                <a:solidFill>
                  <a:schemeClr val="tx1"/>
                </a:solidFill>
              </a:rPr>
              <a:t>.</a:t>
            </a:r>
          </a:p>
          <a:p>
            <a:pPr algn="l">
              <a:spcAft>
                <a:spcPts val="600"/>
              </a:spcAft>
            </a:pPr>
            <a:r>
              <a:rPr lang="fr-CH" sz="2400" baseline="30000" dirty="0" smtClean="0">
                <a:solidFill>
                  <a:schemeClr val="tx1"/>
                </a:solidFill>
              </a:rPr>
              <a:t>4 </a:t>
            </a:r>
            <a:r>
              <a:rPr lang="fr-CH" sz="2400" dirty="0" smtClean="0">
                <a:solidFill>
                  <a:schemeClr val="tx1"/>
                </a:solidFill>
              </a:rPr>
              <a:t>Un </a:t>
            </a:r>
            <a:r>
              <a:rPr lang="fr-CH" sz="2400" b="1" dirty="0">
                <a:solidFill>
                  <a:schemeClr val="tx1"/>
                </a:solidFill>
              </a:rPr>
              <a:t>règlement annexé </a:t>
            </a:r>
            <a:r>
              <a:rPr lang="fr-CH" sz="2400" dirty="0">
                <a:solidFill>
                  <a:schemeClr val="tx1"/>
                </a:solidFill>
              </a:rPr>
              <a:t>à la présente CCT détermine les modalités du contrôle et le montant des amendes.</a:t>
            </a:r>
          </a:p>
          <a:p>
            <a:pPr algn="l"/>
            <a:endParaRPr lang="fr-CH" sz="2800" dirty="0"/>
          </a:p>
        </p:txBody>
      </p:sp>
    </p:spTree>
    <p:extLst>
      <p:ext uri="{BB962C8B-B14F-4D97-AF65-F5344CB8AC3E}">
        <p14:creationId xmlns:p14="http://schemas.microsoft.com/office/powerpoint/2010/main" val="5516324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89856" y="764704"/>
            <a:ext cx="7772400" cy="474577"/>
          </a:xfrm>
        </p:spPr>
        <p:txBody>
          <a:bodyPr/>
          <a:lstStyle/>
          <a:p>
            <a:r>
              <a:rPr lang="fr-CH" sz="2800" dirty="0" smtClean="0"/>
              <a:t>Nouveautés de la version 2022-2025 </a:t>
            </a:r>
            <a:r>
              <a:rPr lang="fr-CH" dirty="0" smtClean="0"/>
              <a:t/>
            </a:r>
            <a:br>
              <a:rPr lang="fr-CH" dirty="0" smtClean="0"/>
            </a:br>
            <a:endParaRPr lang="fr-CH" dirty="0"/>
          </a:p>
        </p:txBody>
      </p:sp>
      <p:sp useBgFill="1">
        <p:nvSpPr>
          <p:cNvPr id="3" name="Sous-titre 2"/>
          <p:cNvSpPr>
            <a:spLocks noGrp="1"/>
          </p:cNvSpPr>
          <p:nvPr>
            <p:ph type="subTitle" idx="1"/>
          </p:nvPr>
        </p:nvSpPr>
        <p:spPr>
          <a:xfrm>
            <a:off x="501570" y="1340768"/>
            <a:ext cx="8348972" cy="5040560"/>
          </a:xfrm>
        </p:spPr>
        <p:txBody>
          <a:bodyPr/>
          <a:lstStyle/>
          <a:p>
            <a:pPr algn="l"/>
            <a:r>
              <a:rPr lang="fr-CH" sz="2400" b="1" dirty="0" smtClean="0">
                <a:solidFill>
                  <a:schemeClr val="tx1"/>
                </a:solidFill>
              </a:rPr>
              <a:t>Art. 3.5 CCT – Protection contre les congés</a:t>
            </a:r>
          </a:p>
          <a:p>
            <a:pPr algn="l">
              <a:spcAft>
                <a:spcPts val="600"/>
              </a:spcAft>
            </a:pPr>
            <a:r>
              <a:rPr lang="fr-CH" sz="2000" baseline="30000" dirty="0" smtClean="0">
                <a:solidFill>
                  <a:schemeClr val="tx1"/>
                </a:solidFill>
              </a:rPr>
              <a:t>1 </a:t>
            </a:r>
            <a:r>
              <a:rPr lang="fr-CH" sz="2000" b="1" dirty="0" smtClean="0">
                <a:solidFill>
                  <a:schemeClr val="tx1"/>
                </a:solidFill>
              </a:rPr>
              <a:t>Après </a:t>
            </a:r>
            <a:r>
              <a:rPr lang="fr-CH" sz="2000" b="1" dirty="0">
                <a:solidFill>
                  <a:schemeClr val="tx1"/>
                </a:solidFill>
              </a:rPr>
              <a:t>le temps d’essai</a:t>
            </a:r>
            <a:r>
              <a:rPr lang="fr-CH" sz="2000" dirty="0">
                <a:solidFill>
                  <a:schemeClr val="tx1"/>
                </a:solidFill>
              </a:rPr>
              <a:t>, l’employeur ne peut pas résilier le contrat de travail :</a:t>
            </a:r>
          </a:p>
          <a:p>
            <a:pPr marL="285750" indent="-285750" algn="l">
              <a:spcAft>
                <a:spcPts val="600"/>
              </a:spcAft>
              <a:buFont typeface="Wingdings" panose="05000000000000000000" pitchFamily="2" charset="2"/>
              <a:buChar char="§"/>
            </a:pPr>
            <a:r>
              <a:rPr lang="fr-CH" sz="2000" dirty="0" smtClean="0">
                <a:solidFill>
                  <a:schemeClr val="tx1"/>
                </a:solidFill>
              </a:rPr>
              <a:t>en </a:t>
            </a:r>
            <a:r>
              <a:rPr lang="fr-CH" sz="2000" dirty="0">
                <a:solidFill>
                  <a:schemeClr val="tx1"/>
                </a:solidFill>
              </a:rPr>
              <a:t>cas d’accident ou de maladie professionnel, pendant une période de 12 mois </a:t>
            </a:r>
            <a:r>
              <a:rPr lang="fr-CH" sz="2000" dirty="0" smtClean="0">
                <a:solidFill>
                  <a:schemeClr val="tx1"/>
                </a:solidFill>
              </a:rPr>
              <a:t>;</a:t>
            </a:r>
          </a:p>
          <a:p>
            <a:pPr marL="285750" indent="-285750" algn="l">
              <a:spcAft>
                <a:spcPts val="600"/>
              </a:spcAft>
              <a:buFont typeface="Wingdings" panose="05000000000000000000" pitchFamily="2" charset="2"/>
              <a:buChar char="§"/>
            </a:pPr>
            <a:r>
              <a:rPr lang="fr-CH" sz="2000" dirty="0" smtClean="0">
                <a:solidFill>
                  <a:schemeClr val="tx1"/>
                </a:solidFill>
              </a:rPr>
              <a:t>en </a:t>
            </a:r>
            <a:r>
              <a:rPr lang="fr-CH" sz="2000" dirty="0">
                <a:solidFill>
                  <a:schemeClr val="tx1"/>
                </a:solidFill>
              </a:rPr>
              <a:t>cas d’accident non professionnel, pendant une période de 6 mois </a:t>
            </a:r>
            <a:r>
              <a:rPr lang="fr-CH" sz="2000" dirty="0" smtClean="0">
                <a:solidFill>
                  <a:schemeClr val="tx1"/>
                </a:solidFill>
              </a:rPr>
              <a:t>;</a:t>
            </a:r>
          </a:p>
          <a:p>
            <a:pPr marL="285750" indent="-285750" algn="l">
              <a:spcAft>
                <a:spcPts val="600"/>
              </a:spcAft>
              <a:buFont typeface="Wingdings" panose="05000000000000000000" pitchFamily="2" charset="2"/>
              <a:buChar char="§"/>
            </a:pPr>
            <a:r>
              <a:rPr lang="fr-CH" sz="2000" dirty="0" smtClean="0">
                <a:solidFill>
                  <a:schemeClr val="tx1"/>
                </a:solidFill>
              </a:rPr>
              <a:t>en </a:t>
            </a:r>
            <a:r>
              <a:rPr lang="fr-CH" sz="2000" dirty="0">
                <a:solidFill>
                  <a:schemeClr val="tx1"/>
                </a:solidFill>
              </a:rPr>
              <a:t>cas de maladie non professionnelle, pendant une période de 6 mois, quel que soit le taux d’absence. Dans ce cas, l’art. 6.2 CCT doit être appliqué.</a:t>
            </a:r>
          </a:p>
          <a:p>
            <a:pPr algn="l">
              <a:spcAft>
                <a:spcPts val="600"/>
              </a:spcAft>
            </a:pPr>
            <a:r>
              <a:rPr lang="fr-CH" sz="2000" baseline="30000" dirty="0" smtClean="0">
                <a:solidFill>
                  <a:schemeClr val="tx1"/>
                </a:solidFill>
              </a:rPr>
              <a:t>2 </a:t>
            </a:r>
            <a:r>
              <a:rPr lang="fr-CH" sz="2000" dirty="0" smtClean="0">
                <a:solidFill>
                  <a:schemeClr val="tx1"/>
                </a:solidFill>
              </a:rPr>
              <a:t>En </a:t>
            </a:r>
            <a:r>
              <a:rPr lang="fr-CH" sz="2000" dirty="0">
                <a:solidFill>
                  <a:schemeClr val="tx1"/>
                </a:solidFill>
              </a:rPr>
              <a:t>cas de résiliation notifiée avant la période de protection de 6 ou 12 mois, le délai de congé est suspendu et ne continue à courir qu’après la fin de cette période.</a:t>
            </a:r>
          </a:p>
          <a:p>
            <a:pPr algn="l">
              <a:spcAft>
                <a:spcPts val="600"/>
              </a:spcAft>
            </a:pPr>
            <a:r>
              <a:rPr lang="fr-CH" sz="2000" baseline="30000" dirty="0" smtClean="0">
                <a:solidFill>
                  <a:schemeClr val="tx1"/>
                </a:solidFill>
              </a:rPr>
              <a:t>3 </a:t>
            </a:r>
            <a:r>
              <a:rPr lang="fr-CH" sz="2000" dirty="0" smtClean="0">
                <a:solidFill>
                  <a:schemeClr val="tx1"/>
                </a:solidFill>
              </a:rPr>
              <a:t>Les </a:t>
            </a:r>
            <a:r>
              <a:rPr lang="fr-CH" sz="2000" dirty="0">
                <a:solidFill>
                  <a:schemeClr val="tx1"/>
                </a:solidFill>
              </a:rPr>
              <a:t>articles 336 à 336b </a:t>
            </a:r>
            <a:r>
              <a:rPr lang="fr-CH" sz="2000" dirty="0" smtClean="0">
                <a:solidFill>
                  <a:schemeClr val="tx1"/>
                </a:solidFill>
              </a:rPr>
              <a:t>(résiliation abusive) </a:t>
            </a:r>
            <a:r>
              <a:rPr lang="fr-CH" sz="2000" dirty="0">
                <a:solidFill>
                  <a:schemeClr val="tx1"/>
                </a:solidFill>
              </a:rPr>
              <a:t>et les articles 336c et 336d du Code des obligations – CO </a:t>
            </a:r>
            <a:r>
              <a:rPr lang="fr-CH" sz="2000" dirty="0" smtClean="0">
                <a:solidFill>
                  <a:schemeClr val="tx1"/>
                </a:solidFill>
              </a:rPr>
              <a:t>(résiliation </a:t>
            </a:r>
            <a:r>
              <a:rPr lang="fr-CH" sz="2000" dirty="0">
                <a:solidFill>
                  <a:schemeClr val="tx1"/>
                </a:solidFill>
              </a:rPr>
              <a:t>en temps inopportun) sont applicables à titre de droit supplétif.</a:t>
            </a:r>
          </a:p>
          <a:p>
            <a:pPr algn="l"/>
            <a:endParaRPr lang="fr-CH" sz="2800" dirty="0"/>
          </a:p>
        </p:txBody>
      </p:sp>
    </p:spTree>
    <p:extLst>
      <p:ext uri="{BB962C8B-B14F-4D97-AF65-F5344CB8AC3E}">
        <p14:creationId xmlns:p14="http://schemas.microsoft.com/office/powerpoint/2010/main" val="25196011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908720"/>
            <a:ext cx="7772400" cy="546585"/>
          </a:xfrm>
        </p:spPr>
        <p:txBody>
          <a:bodyPr/>
          <a:lstStyle/>
          <a:p>
            <a:r>
              <a:rPr lang="fr-CH" sz="3600" dirty="0" smtClean="0"/>
              <a:t>Informations de la Commission paritaire </a:t>
            </a:r>
            <a:r>
              <a:rPr lang="fr-CH" dirty="0" smtClean="0"/>
              <a:t/>
            </a:r>
            <a:br>
              <a:rPr lang="fr-CH" dirty="0" smtClean="0"/>
            </a:br>
            <a:endParaRPr lang="fr-CH" dirty="0"/>
          </a:p>
        </p:txBody>
      </p:sp>
      <p:sp useBgFill="1">
        <p:nvSpPr>
          <p:cNvPr id="3" name="Sous-titre 2"/>
          <p:cNvSpPr>
            <a:spLocks noGrp="1"/>
          </p:cNvSpPr>
          <p:nvPr>
            <p:ph type="subTitle" idx="1"/>
          </p:nvPr>
        </p:nvSpPr>
        <p:spPr>
          <a:xfrm>
            <a:off x="827584" y="1628800"/>
            <a:ext cx="7848872" cy="4680520"/>
          </a:xfrm>
        </p:spPr>
        <p:txBody>
          <a:bodyPr/>
          <a:lstStyle/>
          <a:p>
            <a:pPr marL="342900" indent="-342900" algn="l">
              <a:buFont typeface="Arial" panose="020B0604020202020204" pitchFamily="34" charset="0"/>
              <a:buChar char="•"/>
            </a:pPr>
            <a:r>
              <a:rPr lang="fr-CH" sz="2400" b="1" dirty="0" smtClean="0">
                <a:solidFill>
                  <a:schemeClr val="tx1"/>
                </a:solidFill>
              </a:rPr>
              <a:t>Règles d’interprétation </a:t>
            </a:r>
          </a:p>
          <a:p>
            <a:pPr marL="800100" lvl="1" indent="-342900" algn="l">
              <a:buFont typeface="Courier New" panose="02070309020205020404" pitchFamily="49" charset="0"/>
              <a:buChar char="o"/>
            </a:pPr>
            <a:r>
              <a:rPr lang="fr-CH" sz="1800" dirty="0" smtClean="0">
                <a:solidFill>
                  <a:schemeClr val="tx1"/>
                </a:solidFill>
              </a:rPr>
              <a:t>RI No 1 : congé en cas de décès d’un proche </a:t>
            </a:r>
          </a:p>
          <a:p>
            <a:pPr marL="800100" lvl="1" indent="-342900" algn="l">
              <a:buFont typeface="Courier New" panose="02070309020205020404" pitchFamily="49" charset="0"/>
              <a:buChar char="o"/>
            </a:pPr>
            <a:r>
              <a:rPr lang="fr-CH" sz="1800" dirty="0" smtClean="0">
                <a:solidFill>
                  <a:schemeClr val="tx1"/>
                </a:solidFill>
              </a:rPr>
              <a:t>RI No 2 : notion de cadre supérieur</a:t>
            </a:r>
          </a:p>
          <a:p>
            <a:pPr marL="800100" lvl="1" indent="-342900" algn="l">
              <a:buFont typeface="Courier New" panose="02070309020205020404" pitchFamily="49" charset="0"/>
              <a:buChar char="o"/>
            </a:pPr>
            <a:r>
              <a:rPr lang="fr-CH" sz="1800" dirty="0" smtClean="0">
                <a:solidFill>
                  <a:schemeClr val="tx1"/>
                </a:solidFill>
              </a:rPr>
              <a:t>RI No 3 : congé paternité </a:t>
            </a:r>
          </a:p>
          <a:p>
            <a:pPr marL="800100" lvl="1" indent="-342900" algn="l">
              <a:buFont typeface="Courier New" panose="02070309020205020404" pitchFamily="49" charset="0"/>
              <a:buChar char="o"/>
            </a:pPr>
            <a:r>
              <a:rPr lang="fr-CH" sz="1800" dirty="0" smtClean="0">
                <a:solidFill>
                  <a:schemeClr val="tx1"/>
                </a:solidFill>
              </a:rPr>
              <a:t>RI No 4 : droit aux vacances en cas de reprise à temps partiel</a:t>
            </a:r>
          </a:p>
          <a:p>
            <a:pPr marL="800100" lvl="1" indent="-342900" algn="l">
              <a:buFont typeface="Courier New" panose="02070309020205020404" pitchFamily="49" charset="0"/>
              <a:buChar char="o"/>
            </a:pPr>
            <a:r>
              <a:rPr lang="fr-CH" sz="1800" dirty="0" smtClean="0">
                <a:solidFill>
                  <a:schemeClr val="tx1"/>
                </a:solidFill>
              </a:rPr>
              <a:t>RI No 5 : droit aux vacances en cas d’interruption d’activité</a:t>
            </a:r>
          </a:p>
          <a:p>
            <a:pPr marL="800100" lvl="1" indent="-342900" algn="l">
              <a:buFont typeface="Courier New" panose="02070309020205020404" pitchFamily="49" charset="0"/>
              <a:buChar char="o"/>
            </a:pPr>
            <a:r>
              <a:rPr lang="fr-CH" sz="1800" dirty="0" smtClean="0">
                <a:solidFill>
                  <a:schemeClr val="tx1"/>
                </a:solidFill>
              </a:rPr>
              <a:t>RI No 6 : mutation dans une classe supérieur, notion de promotion </a:t>
            </a:r>
          </a:p>
          <a:p>
            <a:pPr marL="800100" lvl="1" indent="-342900" algn="l">
              <a:buFont typeface="Courier New" panose="02070309020205020404" pitchFamily="49" charset="0"/>
              <a:buChar char="o"/>
            </a:pPr>
            <a:r>
              <a:rPr lang="fr-CH" sz="1800" dirty="0" smtClean="0">
                <a:solidFill>
                  <a:schemeClr val="tx1"/>
                </a:solidFill>
              </a:rPr>
              <a:t>RI No 7: prise en compte du temps et des km dans l’ASAD</a:t>
            </a:r>
            <a:endParaRPr lang="fr-CH" sz="1800" dirty="0">
              <a:solidFill>
                <a:schemeClr val="tx1"/>
              </a:solidFill>
            </a:endParaRPr>
          </a:p>
          <a:p>
            <a:pPr algn="l"/>
            <a:endParaRPr lang="fr-CH" sz="1100" dirty="0" smtClean="0">
              <a:solidFill>
                <a:schemeClr val="tx1"/>
              </a:solidFill>
            </a:endParaRPr>
          </a:p>
          <a:p>
            <a:pPr algn="l"/>
            <a:r>
              <a:rPr lang="fr-CH" sz="2200" dirty="0" smtClean="0">
                <a:solidFill>
                  <a:schemeClr val="tx1"/>
                </a:solidFill>
              </a:rPr>
              <a:t>La COMPA rédige des RI dans le cadre de </a:t>
            </a:r>
            <a:r>
              <a:rPr lang="fr-CH" sz="2200" dirty="0">
                <a:solidFill>
                  <a:schemeClr val="tx1"/>
                </a:solidFill>
              </a:rPr>
              <a:t>l</a:t>
            </a:r>
            <a:r>
              <a:rPr lang="fr-CH" sz="2200" dirty="0" smtClean="0">
                <a:solidFill>
                  <a:schemeClr val="tx1"/>
                </a:solidFill>
              </a:rPr>
              <a:t>a compétence qui lui est attribuée. L’objectif est de précisé les conditions d’applications de certaines dispositions de la CCT et de règlements. Les RI sont publiées sur le site internet de la CCT.</a:t>
            </a:r>
            <a:endParaRPr lang="fr-CH" sz="2200" dirty="0" smtClean="0"/>
          </a:p>
          <a:p>
            <a:pPr marL="285750" indent="-285750" algn="l">
              <a:buFont typeface="Wingdings" panose="05000000000000000000" pitchFamily="2" charset="2"/>
              <a:buChar char="§"/>
            </a:pPr>
            <a:endParaRPr lang="fr-CH" sz="1800" dirty="0" smtClean="0"/>
          </a:p>
          <a:p>
            <a:pPr marL="285750" indent="-285750" algn="l">
              <a:buFont typeface="Wingdings" panose="05000000000000000000" pitchFamily="2" charset="2"/>
              <a:buChar char="§"/>
            </a:pPr>
            <a:endParaRPr lang="fr-CH" sz="1800" dirty="0" smtClean="0"/>
          </a:p>
        </p:txBody>
      </p:sp>
    </p:spTree>
    <p:extLst>
      <p:ext uri="{BB962C8B-B14F-4D97-AF65-F5344CB8AC3E}">
        <p14:creationId xmlns:p14="http://schemas.microsoft.com/office/powerpoint/2010/main" val="1903116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938199"/>
            <a:ext cx="7772400" cy="720080"/>
          </a:xfrm>
        </p:spPr>
        <p:txBody>
          <a:bodyPr/>
          <a:lstStyle/>
          <a:p>
            <a:r>
              <a:rPr lang="fr-CH" sz="3600" dirty="0" smtClean="0"/>
              <a:t>Nouveautés de la version 2022-2025 </a:t>
            </a:r>
            <a:r>
              <a:rPr lang="fr-CH" dirty="0" smtClean="0"/>
              <a:t/>
            </a:r>
            <a:br>
              <a:rPr lang="fr-CH" dirty="0" smtClean="0"/>
            </a:br>
            <a:endParaRPr lang="fr-CH" dirty="0"/>
          </a:p>
        </p:txBody>
      </p:sp>
      <p:sp useBgFill="1">
        <p:nvSpPr>
          <p:cNvPr id="3" name="Sous-titre 2"/>
          <p:cNvSpPr>
            <a:spLocks noGrp="1"/>
          </p:cNvSpPr>
          <p:nvPr>
            <p:ph type="subTitle" idx="1"/>
          </p:nvPr>
        </p:nvSpPr>
        <p:spPr>
          <a:xfrm>
            <a:off x="971600" y="1988840"/>
            <a:ext cx="6688832" cy="2448272"/>
          </a:xfrm>
        </p:spPr>
        <p:txBody>
          <a:bodyPr/>
          <a:lstStyle/>
          <a:p>
            <a:pPr algn="l"/>
            <a:r>
              <a:rPr lang="fr-CH" sz="2400" b="1" dirty="0" smtClean="0">
                <a:solidFill>
                  <a:schemeClr val="tx1"/>
                </a:solidFill>
              </a:rPr>
              <a:t>Art. 4.1.1 CCT – Durée du travail </a:t>
            </a:r>
            <a:endParaRPr lang="fr-CH" sz="2000" dirty="0">
              <a:solidFill>
                <a:schemeClr val="tx1"/>
              </a:solidFill>
            </a:endParaRPr>
          </a:p>
          <a:p>
            <a:pPr algn="l"/>
            <a:r>
              <a:rPr lang="fr-CH" sz="2400" b="1" dirty="0">
                <a:solidFill>
                  <a:schemeClr val="tx1"/>
                </a:solidFill>
              </a:rPr>
              <a:t>L’horaire est annualisé. </a:t>
            </a:r>
            <a:r>
              <a:rPr lang="fr-CH" sz="2400" dirty="0">
                <a:solidFill>
                  <a:schemeClr val="tx1"/>
                </a:solidFill>
              </a:rPr>
              <a:t>Il est calculé sur une base hebdomadaire de 41 heures pour un plein temps. Un </a:t>
            </a:r>
            <a:r>
              <a:rPr lang="fr-CH" sz="2400" b="1" dirty="0">
                <a:solidFill>
                  <a:schemeClr val="tx1"/>
                </a:solidFill>
              </a:rPr>
              <a:t>décompte global des heures à effectuer</a:t>
            </a:r>
            <a:r>
              <a:rPr lang="fr-CH" sz="2400" dirty="0">
                <a:solidFill>
                  <a:schemeClr val="tx1"/>
                </a:solidFill>
              </a:rPr>
              <a:t> est </a:t>
            </a:r>
            <a:r>
              <a:rPr lang="fr-CH" sz="2400" dirty="0" smtClean="0">
                <a:solidFill>
                  <a:schemeClr val="tx1"/>
                </a:solidFill>
              </a:rPr>
              <a:t>établi </a:t>
            </a:r>
            <a:r>
              <a:rPr lang="fr-CH" sz="2400" dirty="0">
                <a:solidFill>
                  <a:schemeClr val="tx1"/>
                </a:solidFill>
              </a:rPr>
              <a:t>chaque année</a:t>
            </a:r>
            <a:r>
              <a:rPr lang="fr-CH" sz="2400" dirty="0" smtClean="0">
                <a:solidFill>
                  <a:schemeClr val="tx1"/>
                </a:solidFill>
              </a:rPr>
              <a:t>.</a:t>
            </a:r>
          </a:p>
          <a:p>
            <a:pPr algn="l"/>
            <a:endParaRPr lang="fr-CH" sz="2400" dirty="0"/>
          </a:p>
          <a:p>
            <a:pPr algn="l"/>
            <a:endParaRPr lang="fr-CH" sz="2400" dirty="0"/>
          </a:p>
        </p:txBody>
      </p:sp>
    </p:spTree>
    <p:extLst>
      <p:ext uri="{BB962C8B-B14F-4D97-AF65-F5344CB8AC3E}">
        <p14:creationId xmlns:p14="http://schemas.microsoft.com/office/powerpoint/2010/main" val="1533247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881269"/>
            <a:ext cx="7772400" cy="720080"/>
          </a:xfrm>
        </p:spPr>
        <p:txBody>
          <a:bodyPr/>
          <a:lstStyle/>
          <a:p>
            <a:r>
              <a:rPr lang="fr-CH" sz="3600" dirty="0" smtClean="0"/>
              <a:t>Nouveautés de la version 2022-2025 </a:t>
            </a:r>
            <a:r>
              <a:rPr lang="fr-CH" dirty="0" smtClean="0"/>
              <a:t/>
            </a:r>
            <a:br>
              <a:rPr lang="fr-CH" dirty="0" smtClean="0"/>
            </a:br>
            <a:endParaRPr lang="fr-CH" dirty="0"/>
          </a:p>
        </p:txBody>
      </p:sp>
      <p:sp useBgFill="1">
        <p:nvSpPr>
          <p:cNvPr id="3" name="Sous-titre 2"/>
          <p:cNvSpPr>
            <a:spLocks noGrp="1"/>
          </p:cNvSpPr>
          <p:nvPr>
            <p:ph type="subTitle" idx="1"/>
          </p:nvPr>
        </p:nvSpPr>
        <p:spPr>
          <a:xfrm>
            <a:off x="683568" y="1484784"/>
            <a:ext cx="7992888" cy="4680520"/>
          </a:xfrm>
        </p:spPr>
        <p:txBody>
          <a:bodyPr/>
          <a:lstStyle/>
          <a:p>
            <a:pPr algn="l">
              <a:spcAft>
                <a:spcPts val="600"/>
              </a:spcAft>
            </a:pPr>
            <a:r>
              <a:rPr lang="fr-CH" sz="2400" b="1" dirty="0" smtClean="0">
                <a:solidFill>
                  <a:schemeClr val="tx1"/>
                </a:solidFill>
              </a:rPr>
              <a:t>Art. 4.1.2 CCT – Planification</a:t>
            </a:r>
          </a:p>
          <a:p>
            <a:pPr algn="l">
              <a:spcAft>
                <a:spcPts val="600"/>
              </a:spcAft>
            </a:pPr>
            <a:r>
              <a:rPr lang="fr-CH" sz="2000" baseline="30000" dirty="0" smtClean="0">
                <a:solidFill>
                  <a:schemeClr val="tx1"/>
                </a:solidFill>
              </a:rPr>
              <a:t>1 </a:t>
            </a:r>
            <a:r>
              <a:rPr lang="fr-CH" sz="2000" dirty="0" smtClean="0">
                <a:solidFill>
                  <a:schemeClr val="tx1"/>
                </a:solidFill>
              </a:rPr>
              <a:t>Les </a:t>
            </a:r>
            <a:r>
              <a:rPr lang="fr-CH" sz="2000" dirty="0">
                <a:solidFill>
                  <a:schemeClr val="tx1"/>
                </a:solidFill>
              </a:rPr>
              <a:t>heures de travail sont fixées dans un plan mensuel qui tient compte du taux d’activité de l’</a:t>
            </a:r>
            <a:r>
              <a:rPr lang="fr-CH" sz="2000" dirty="0" err="1">
                <a:solidFill>
                  <a:schemeClr val="tx1"/>
                </a:solidFill>
              </a:rPr>
              <a:t>employé-e</a:t>
            </a:r>
            <a:r>
              <a:rPr lang="fr-CH" sz="2000" dirty="0">
                <a:solidFill>
                  <a:schemeClr val="tx1"/>
                </a:solidFill>
              </a:rPr>
              <a:t>, des besoins et nécessités de chaque service et respecte les dispositions légales, notamment pour l’</a:t>
            </a:r>
            <a:r>
              <a:rPr lang="fr-CH" sz="2000" dirty="0" err="1">
                <a:solidFill>
                  <a:schemeClr val="tx1"/>
                </a:solidFill>
              </a:rPr>
              <a:t>employé-e</a:t>
            </a:r>
            <a:r>
              <a:rPr lang="fr-CH" sz="2000" dirty="0">
                <a:solidFill>
                  <a:schemeClr val="tx1"/>
                </a:solidFill>
              </a:rPr>
              <a:t> ayant des responsabilités familiales </a:t>
            </a:r>
            <a:r>
              <a:rPr lang="fr-CH" sz="2000" dirty="0" smtClean="0">
                <a:solidFill>
                  <a:schemeClr val="tx1"/>
                </a:solidFill>
              </a:rPr>
              <a:t>(art</a:t>
            </a:r>
            <a:r>
              <a:rPr lang="fr-CH" sz="2000" dirty="0">
                <a:solidFill>
                  <a:schemeClr val="tx1"/>
                </a:solidFill>
              </a:rPr>
              <a:t>. 36 </a:t>
            </a:r>
            <a:r>
              <a:rPr lang="fr-CH" sz="2000" dirty="0" err="1" smtClean="0">
                <a:solidFill>
                  <a:schemeClr val="tx1"/>
                </a:solidFill>
              </a:rPr>
              <a:t>LTr</a:t>
            </a:r>
            <a:r>
              <a:rPr lang="fr-CH" sz="2000" dirty="0" smtClean="0">
                <a:solidFill>
                  <a:schemeClr val="tx1"/>
                </a:solidFill>
              </a:rPr>
              <a:t>). </a:t>
            </a:r>
            <a:r>
              <a:rPr lang="fr-CH" sz="2000" dirty="0">
                <a:solidFill>
                  <a:schemeClr val="tx1"/>
                </a:solidFill>
              </a:rPr>
              <a:t>Il tient compte, dans toute la mesure du possible, des souhaits de l’</a:t>
            </a:r>
            <a:r>
              <a:rPr lang="fr-CH" sz="2000" dirty="0" err="1">
                <a:solidFill>
                  <a:schemeClr val="tx1"/>
                </a:solidFill>
              </a:rPr>
              <a:t>employé-e</a:t>
            </a:r>
            <a:r>
              <a:rPr lang="fr-CH" sz="2000" dirty="0">
                <a:solidFill>
                  <a:schemeClr val="tx1"/>
                </a:solidFill>
              </a:rPr>
              <a:t> </a:t>
            </a:r>
            <a:r>
              <a:rPr lang="fr-CH" sz="2000" dirty="0" err="1">
                <a:solidFill>
                  <a:schemeClr val="tx1"/>
                </a:solidFill>
              </a:rPr>
              <a:t>concerné-e</a:t>
            </a:r>
            <a:r>
              <a:rPr lang="fr-CH" sz="2000" dirty="0" smtClean="0">
                <a:solidFill>
                  <a:schemeClr val="tx1"/>
                </a:solidFill>
              </a:rPr>
              <a:t>.</a:t>
            </a:r>
            <a:endParaRPr lang="fr-CH" sz="2000" dirty="0">
              <a:solidFill>
                <a:schemeClr val="tx1"/>
              </a:solidFill>
            </a:endParaRPr>
          </a:p>
          <a:p>
            <a:pPr algn="l">
              <a:spcAft>
                <a:spcPts val="600"/>
              </a:spcAft>
            </a:pPr>
            <a:r>
              <a:rPr lang="fr-CH" sz="2000" baseline="30000" dirty="0" smtClean="0">
                <a:solidFill>
                  <a:schemeClr val="tx1"/>
                </a:solidFill>
              </a:rPr>
              <a:t>2 </a:t>
            </a:r>
            <a:r>
              <a:rPr lang="fr-CH" sz="2000" b="1" dirty="0" smtClean="0">
                <a:solidFill>
                  <a:schemeClr val="tx1"/>
                </a:solidFill>
              </a:rPr>
              <a:t>45 </a:t>
            </a:r>
            <a:r>
              <a:rPr lang="fr-CH" sz="2000" b="1" dirty="0">
                <a:solidFill>
                  <a:schemeClr val="tx1"/>
                </a:solidFill>
              </a:rPr>
              <a:t>heures au maximum par semaine</a:t>
            </a:r>
            <a:r>
              <a:rPr lang="fr-CH" sz="2000" dirty="0">
                <a:solidFill>
                  <a:schemeClr val="tx1"/>
                </a:solidFill>
              </a:rPr>
              <a:t>, au </a:t>
            </a:r>
            <a:r>
              <a:rPr lang="fr-CH" sz="2000" b="1" dirty="0">
                <a:solidFill>
                  <a:schemeClr val="tx1"/>
                </a:solidFill>
              </a:rPr>
              <a:t>prorata du taux d’activité</a:t>
            </a:r>
            <a:r>
              <a:rPr lang="fr-CH" sz="2000" dirty="0">
                <a:solidFill>
                  <a:schemeClr val="tx1"/>
                </a:solidFill>
              </a:rPr>
              <a:t>, peuvent être planifiées. Ce cadre peut </a:t>
            </a:r>
            <a:r>
              <a:rPr lang="fr-CH" sz="2000" b="1" dirty="0">
                <a:solidFill>
                  <a:schemeClr val="tx1"/>
                </a:solidFill>
              </a:rPr>
              <a:t>être étendu jusqu’à un maximum de 90 heures sur deux semaines</a:t>
            </a:r>
            <a:r>
              <a:rPr lang="fr-CH" sz="2000" dirty="0" smtClean="0">
                <a:solidFill>
                  <a:schemeClr val="tx1"/>
                </a:solidFill>
              </a:rPr>
              <a:t>.</a:t>
            </a:r>
            <a:endParaRPr lang="fr-CH" sz="2000" dirty="0">
              <a:solidFill>
                <a:schemeClr val="tx1"/>
              </a:solidFill>
            </a:endParaRPr>
          </a:p>
          <a:p>
            <a:pPr algn="l">
              <a:spcAft>
                <a:spcPts val="600"/>
              </a:spcAft>
            </a:pPr>
            <a:r>
              <a:rPr lang="fr-CH" sz="2000" baseline="30000" dirty="0" smtClean="0">
                <a:solidFill>
                  <a:schemeClr val="tx1"/>
                </a:solidFill>
              </a:rPr>
              <a:t>3 </a:t>
            </a:r>
            <a:r>
              <a:rPr lang="fr-CH" sz="2000" dirty="0" smtClean="0">
                <a:solidFill>
                  <a:schemeClr val="tx1"/>
                </a:solidFill>
              </a:rPr>
              <a:t>Le </a:t>
            </a:r>
            <a:r>
              <a:rPr lang="fr-CH" sz="2000" dirty="0">
                <a:solidFill>
                  <a:schemeClr val="tx1"/>
                </a:solidFill>
              </a:rPr>
              <a:t>plan de travail mensuel doit être remis à l’</a:t>
            </a:r>
            <a:r>
              <a:rPr lang="fr-CH" sz="2000" dirty="0" err="1">
                <a:solidFill>
                  <a:schemeClr val="tx1"/>
                </a:solidFill>
              </a:rPr>
              <a:t>employé-e</a:t>
            </a:r>
            <a:r>
              <a:rPr lang="fr-CH" sz="2000" dirty="0">
                <a:solidFill>
                  <a:schemeClr val="tx1"/>
                </a:solidFill>
              </a:rPr>
              <a:t> au plus tard un mois avant sa mise en application</a:t>
            </a:r>
            <a:r>
              <a:rPr lang="fr-CH" sz="2000" dirty="0" smtClean="0">
                <a:solidFill>
                  <a:schemeClr val="tx1"/>
                </a:solidFill>
              </a:rPr>
              <a:t>.</a:t>
            </a:r>
            <a:endParaRPr lang="fr-CH" sz="2000" dirty="0">
              <a:solidFill>
                <a:schemeClr val="tx1"/>
              </a:solidFill>
            </a:endParaRPr>
          </a:p>
          <a:p>
            <a:pPr algn="l">
              <a:spcAft>
                <a:spcPts val="600"/>
              </a:spcAft>
            </a:pPr>
            <a:r>
              <a:rPr lang="fr-CH" sz="2000" baseline="30000" dirty="0" smtClean="0">
                <a:solidFill>
                  <a:schemeClr val="tx1"/>
                </a:solidFill>
              </a:rPr>
              <a:t>4 </a:t>
            </a:r>
            <a:r>
              <a:rPr lang="fr-CH" sz="2000" dirty="0" smtClean="0">
                <a:solidFill>
                  <a:schemeClr val="tx1"/>
                </a:solidFill>
              </a:rPr>
              <a:t>Les </a:t>
            </a:r>
            <a:r>
              <a:rPr lang="fr-CH" sz="2000" dirty="0">
                <a:solidFill>
                  <a:schemeClr val="tx1"/>
                </a:solidFill>
              </a:rPr>
              <a:t>services continus de plus de 6 jours consécutifs ne sont pas autorisés, sauf exceptions prévues par l’art. 7 al.2 OLT 2.</a:t>
            </a:r>
          </a:p>
          <a:p>
            <a:pPr algn="l"/>
            <a:endParaRPr lang="fr-CH" sz="2800" dirty="0"/>
          </a:p>
        </p:txBody>
      </p:sp>
    </p:spTree>
    <p:extLst>
      <p:ext uri="{BB962C8B-B14F-4D97-AF65-F5344CB8AC3E}">
        <p14:creationId xmlns:p14="http://schemas.microsoft.com/office/powerpoint/2010/main" val="13059217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863689"/>
            <a:ext cx="7772400" cy="720080"/>
          </a:xfrm>
        </p:spPr>
        <p:txBody>
          <a:bodyPr/>
          <a:lstStyle/>
          <a:p>
            <a:r>
              <a:rPr lang="fr-CH" sz="3600" dirty="0" smtClean="0"/>
              <a:t>Nouveautés de la version 2022-2025 </a:t>
            </a:r>
            <a:r>
              <a:rPr lang="fr-CH" dirty="0" smtClean="0"/>
              <a:t/>
            </a:r>
            <a:br>
              <a:rPr lang="fr-CH" dirty="0" smtClean="0"/>
            </a:br>
            <a:endParaRPr lang="fr-CH" dirty="0"/>
          </a:p>
        </p:txBody>
      </p:sp>
      <p:sp useBgFill="1">
        <p:nvSpPr>
          <p:cNvPr id="3" name="Sous-titre 2"/>
          <p:cNvSpPr>
            <a:spLocks noGrp="1"/>
          </p:cNvSpPr>
          <p:nvPr>
            <p:ph type="subTitle" idx="1"/>
          </p:nvPr>
        </p:nvSpPr>
        <p:spPr>
          <a:xfrm>
            <a:off x="827584" y="1556792"/>
            <a:ext cx="7704856" cy="4392488"/>
          </a:xfrm>
        </p:spPr>
        <p:txBody>
          <a:bodyPr/>
          <a:lstStyle/>
          <a:p>
            <a:pPr algn="l"/>
            <a:r>
              <a:rPr lang="fr-CH" sz="2400" b="1" dirty="0" smtClean="0">
                <a:solidFill>
                  <a:schemeClr val="tx1"/>
                </a:solidFill>
              </a:rPr>
              <a:t>Art. 4.1.3 CCT – Heures effectives </a:t>
            </a:r>
          </a:p>
          <a:p>
            <a:pPr algn="l"/>
            <a:endParaRPr lang="fr-CH" sz="1800" baseline="30000" dirty="0" smtClean="0">
              <a:solidFill>
                <a:schemeClr val="tx1"/>
              </a:solidFill>
            </a:endParaRPr>
          </a:p>
          <a:p>
            <a:pPr algn="l">
              <a:spcAft>
                <a:spcPts val="600"/>
              </a:spcAft>
            </a:pPr>
            <a:r>
              <a:rPr lang="fr-CH" sz="2200" baseline="30000" dirty="0" smtClean="0">
                <a:solidFill>
                  <a:schemeClr val="tx1"/>
                </a:solidFill>
              </a:rPr>
              <a:t>1 </a:t>
            </a:r>
            <a:r>
              <a:rPr lang="fr-CH" sz="2200" dirty="0" smtClean="0">
                <a:solidFill>
                  <a:schemeClr val="tx1"/>
                </a:solidFill>
              </a:rPr>
              <a:t>Dans </a:t>
            </a:r>
            <a:r>
              <a:rPr lang="fr-CH" sz="2200" dirty="0">
                <a:solidFill>
                  <a:schemeClr val="tx1"/>
                </a:solidFill>
              </a:rPr>
              <a:t>des </a:t>
            </a:r>
            <a:r>
              <a:rPr lang="fr-CH" sz="2200" b="1" dirty="0">
                <a:solidFill>
                  <a:schemeClr val="tx1"/>
                </a:solidFill>
              </a:rPr>
              <a:t>situations particulières</a:t>
            </a:r>
            <a:r>
              <a:rPr lang="fr-CH" sz="2200" dirty="0">
                <a:solidFill>
                  <a:schemeClr val="tx1"/>
                </a:solidFill>
              </a:rPr>
              <a:t>, l’</a:t>
            </a:r>
            <a:r>
              <a:rPr lang="fr-CH" sz="2200" dirty="0" err="1">
                <a:solidFill>
                  <a:schemeClr val="tx1"/>
                </a:solidFill>
              </a:rPr>
              <a:t>employé-e</a:t>
            </a:r>
            <a:r>
              <a:rPr lang="fr-CH" sz="2200" dirty="0">
                <a:solidFill>
                  <a:schemeClr val="tx1"/>
                </a:solidFill>
              </a:rPr>
              <a:t> peut être </a:t>
            </a:r>
            <a:r>
              <a:rPr lang="fr-CH" sz="2200" dirty="0" err="1">
                <a:solidFill>
                  <a:schemeClr val="tx1"/>
                </a:solidFill>
              </a:rPr>
              <a:t>amené-e</a:t>
            </a:r>
            <a:r>
              <a:rPr lang="fr-CH" sz="2200" dirty="0">
                <a:solidFill>
                  <a:schemeClr val="tx1"/>
                </a:solidFill>
              </a:rPr>
              <a:t> à effectuer </a:t>
            </a:r>
            <a:r>
              <a:rPr lang="fr-CH" sz="2200" b="1" dirty="0">
                <a:solidFill>
                  <a:schemeClr val="tx1"/>
                </a:solidFill>
              </a:rPr>
              <a:t>jusqu’à 50 heures </a:t>
            </a:r>
            <a:r>
              <a:rPr lang="fr-CH" sz="2200" dirty="0">
                <a:solidFill>
                  <a:schemeClr val="tx1"/>
                </a:solidFill>
              </a:rPr>
              <a:t>par semaine au maximum</a:t>
            </a:r>
            <a:r>
              <a:rPr lang="fr-CH" sz="2200" dirty="0" smtClean="0">
                <a:solidFill>
                  <a:schemeClr val="tx1"/>
                </a:solidFill>
              </a:rPr>
              <a:t>.</a:t>
            </a:r>
            <a:endParaRPr lang="fr-CH" sz="2200" dirty="0">
              <a:solidFill>
                <a:schemeClr val="tx1"/>
              </a:solidFill>
            </a:endParaRPr>
          </a:p>
          <a:p>
            <a:pPr algn="l">
              <a:spcAft>
                <a:spcPts val="600"/>
              </a:spcAft>
            </a:pPr>
            <a:r>
              <a:rPr lang="fr-CH" sz="2200" baseline="30000" dirty="0" smtClean="0">
                <a:solidFill>
                  <a:schemeClr val="tx1"/>
                </a:solidFill>
              </a:rPr>
              <a:t>2 </a:t>
            </a:r>
            <a:r>
              <a:rPr lang="fr-CH" sz="2200" dirty="0" smtClean="0">
                <a:solidFill>
                  <a:schemeClr val="tx1"/>
                </a:solidFill>
              </a:rPr>
              <a:t>Cette </a:t>
            </a:r>
            <a:r>
              <a:rPr lang="fr-CH" sz="2200" dirty="0">
                <a:solidFill>
                  <a:schemeClr val="tx1"/>
                </a:solidFill>
              </a:rPr>
              <a:t>limite peut être dépassée exceptionnellement, dans le respect des </a:t>
            </a:r>
            <a:r>
              <a:rPr lang="fr-CH" sz="2200" b="1" dirty="0">
                <a:solidFill>
                  <a:schemeClr val="tx1"/>
                </a:solidFill>
              </a:rPr>
              <a:t>conditions posées par la </a:t>
            </a:r>
            <a:r>
              <a:rPr lang="fr-CH" sz="2200" b="1" dirty="0" err="1">
                <a:solidFill>
                  <a:schemeClr val="tx1"/>
                </a:solidFill>
              </a:rPr>
              <a:t>LTr</a:t>
            </a:r>
            <a:r>
              <a:rPr lang="fr-CH" sz="2200" b="1" dirty="0" smtClean="0">
                <a:solidFill>
                  <a:schemeClr val="tx1"/>
                </a:solidFill>
              </a:rPr>
              <a:t>.</a:t>
            </a:r>
            <a:endParaRPr lang="fr-CH" sz="2200" dirty="0">
              <a:solidFill>
                <a:schemeClr val="tx1"/>
              </a:solidFill>
            </a:endParaRPr>
          </a:p>
          <a:p>
            <a:pPr algn="l">
              <a:spcAft>
                <a:spcPts val="600"/>
              </a:spcAft>
            </a:pPr>
            <a:r>
              <a:rPr lang="fr-CH" sz="2200" baseline="30000" dirty="0" smtClean="0">
                <a:solidFill>
                  <a:schemeClr val="tx1"/>
                </a:solidFill>
              </a:rPr>
              <a:t>3 </a:t>
            </a:r>
            <a:r>
              <a:rPr lang="fr-CH" sz="2200" dirty="0" smtClean="0">
                <a:solidFill>
                  <a:schemeClr val="tx1"/>
                </a:solidFill>
              </a:rPr>
              <a:t>En </a:t>
            </a:r>
            <a:r>
              <a:rPr lang="fr-CH" sz="2200" dirty="0">
                <a:solidFill>
                  <a:schemeClr val="tx1"/>
                </a:solidFill>
              </a:rPr>
              <a:t>cas de surcharge exceptionnelle de travail, l’</a:t>
            </a:r>
            <a:r>
              <a:rPr lang="fr-CH" sz="2200" dirty="0" err="1">
                <a:solidFill>
                  <a:schemeClr val="tx1"/>
                </a:solidFill>
              </a:rPr>
              <a:t>employé-e</a:t>
            </a:r>
            <a:r>
              <a:rPr lang="fr-CH" sz="2200" dirty="0">
                <a:solidFill>
                  <a:schemeClr val="tx1"/>
                </a:solidFill>
              </a:rPr>
              <a:t> peut être </a:t>
            </a:r>
            <a:r>
              <a:rPr lang="fr-CH" sz="2200" dirty="0" err="1">
                <a:solidFill>
                  <a:schemeClr val="tx1"/>
                </a:solidFill>
              </a:rPr>
              <a:t>amené-e</a:t>
            </a:r>
            <a:r>
              <a:rPr lang="fr-CH" sz="2200" dirty="0">
                <a:solidFill>
                  <a:schemeClr val="tx1"/>
                </a:solidFill>
              </a:rPr>
              <a:t> à effectuer </a:t>
            </a:r>
            <a:r>
              <a:rPr lang="fr-CH" sz="2200" b="1" dirty="0">
                <a:solidFill>
                  <a:schemeClr val="tx1"/>
                </a:solidFill>
              </a:rPr>
              <a:t>jusqu’à 200 heures sur 4 semaines </a:t>
            </a:r>
            <a:r>
              <a:rPr lang="fr-CH" sz="2200" dirty="0">
                <a:solidFill>
                  <a:schemeClr val="tx1"/>
                </a:solidFill>
              </a:rPr>
              <a:t>au maximum</a:t>
            </a:r>
            <a:r>
              <a:rPr lang="fr-CH" sz="2200" dirty="0" smtClean="0">
                <a:solidFill>
                  <a:schemeClr val="tx1"/>
                </a:solidFill>
              </a:rPr>
              <a:t>.</a:t>
            </a:r>
            <a:endParaRPr lang="fr-CH" sz="2200" dirty="0">
              <a:solidFill>
                <a:schemeClr val="tx1"/>
              </a:solidFill>
            </a:endParaRPr>
          </a:p>
          <a:p>
            <a:pPr algn="l">
              <a:spcAft>
                <a:spcPts val="600"/>
              </a:spcAft>
            </a:pPr>
            <a:r>
              <a:rPr lang="fr-CH" sz="2200" baseline="30000" dirty="0" smtClean="0">
                <a:solidFill>
                  <a:schemeClr val="tx1"/>
                </a:solidFill>
              </a:rPr>
              <a:t>4 </a:t>
            </a:r>
            <a:r>
              <a:rPr lang="fr-CH" sz="2200" dirty="0" smtClean="0">
                <a:solidFill>
                  <a:schemeClr val="tx1"/>
                </a:solidFill>
              </a:rPr>
              <a:t>L’</a:t>
            </a:r>
            <a:r>
              <a:rPr lang="fr-CH" sz="2200" dirty="0" err="1" smtClean="0">
                <a:solidFill>
                  <a:schemeClr val="tx1"/>
                </a:solidFill>
              </a:rPr>
              <a:t>employé-e</a:t>
            </a:r>
            <a:r>
              <a:rPr lang="fr-CH" sz="2200" dirty="0" smtClean="0">
                <a:solidFill>
                  <a:schemeClr val="tx1"/>
                </a:solidFill>
              </a:rPr>
              <a:t> </a:t>
            </a:r>
            <a:r>
              <a:rPr lang="fr-CH" sz="2200" dirty="0">
                <a:solidFill>
                  <a:schemeClr val="tx1"/>
                </a:solidFill>
              </a:rPr>
              <a:t>ne peut être </a:t>
            </a:r>
            <a:r>
              <a:rPr lang="fr-CH" sz="2200" dirty="0" err="1">
                <a:solidFill>
                  <a:schemeClr val="tx1"/>
                </a:solidFill>
              </a:rPr>
              <a:t>appelé-e</a:t>
            </a:r>
            <a:r>
              <a:rPr lang="fr-CH" sz="2200" dirty="0">
                <a:solidFill>
                  <a:schemeClr val="tx1"/>
                </a:solidFill>
              </a:rPr>
              <a:t> à effectuer </a:t>
            </a:r>
            <a:r>
              <a:rPr lang="fr-CH" sz="2200" b="1" dirty="0">
                <a:solidFill>
                  <a:schemeClr val="tx1"/>
                </a:solidFill>
              </a:rPr>
              <a:t>plus de trois périodes de 200 heures sur 4 semaines par année.</a:t>
            </a:r>
          </a:p>
          <a:p>
            <a:pPr algn="l">
              <a:spcAft>
                <a:spcPts val="600"/>
              </a:spcAft>
            </a:pPr>
            <a:endParaRPr lang="fr-CH" sz="800" dirty="0"/>
          </a:p>
          <a:p>
            <a:pPr algn="l"/>
            <a:endParaRPr lang="fr-CH" sz="800" dirty="0"/>
          </a:p>
        </p:txBody>
      </p:sp>
    </p:spTree>
    <p:extLst>
      <p:ext uri="{BB962C8B-B14F-4D97-AF65-F5344CB8AC3E}">
        <p14:creationId xmlns:p14="http://schemas.microsoft.com/office/powerpoint/2010/main" val="24029448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938199"/>
            <a:ext cx="7772400" cy="720080"/>
          </a:xfrm>
        </p:spPr>
        <p:txBody>
          <a:bodyPr/>
          <a:lstStyle/>
          <a:p>
            <a:r>
              <a:rPr lang="fr-CH" sz="3600" dirty="0" smtClean="0"/>
              <a:t>Nouveautés de la version 2022-2025 </a:t>
            </a:r>
            <a:r>
              <a:rPr lang="fr-CH" dirty="0" smtClean="0"/>
              <a:t/>
            </a:r>
            <a:br>
              <a:rPr lang="fr-CH" dirty="0" smtClean="0"/>
            </a:br>
            <a:endParaRPr lang="fr-CH" dirty="0"/>
          </a:p>
        </p:txBody>
      </p:sp>
      <p:sp useBgFill="1">
        <p:nvSpPr>
          <p:cNvPr id="3" name="Sous-titre 2"/>
          <p:cNvSpPr>
            <a:spLocks noGrp="1"/>
          </p:cNvSpPr>
          <p:nvPr>
            <p:ph type="subTitle" idx="1"/>
          </p:nvPr>
        </p:nvSpPr>
        <p:spPr>
          <a:xfrm>
            <a:off x="899592" y="1844824"/>
            <a:ext cx="7632848" cy="3168352"/>
          </a:xfrm>
        </p:spPr>
        <p:txBody>
          <a:bodyPr/>
          <a:lstStyle/>
          <a:p>
            <a:pPr algn="l"/>
            <a:r>
              <a:rPr lang="fr-CH" sz="2400" b="1" dirty="0" smtClean="0">
                <a:solidFill>
                  <a:schemeClr val="tx1"/>
                </a:solidFill>
              </a:rPr>
              <a:t>Art. 4.1.3 CCT – Heures effectives </a:t>
            </a:r>
          </a:p>
          <a:p>
            <a:pPr algn="l"/>
            <a:endParaRPr lang="fr-CH" sz="2000" dirty="0" smtClean="0">
              <a:solidFill>
                <a:schemeClr val="tx1"/>
              </a:solidFill>
            </a:endParaRPr>
          </a:p>
          <a:p>
            <a:pPr algn="l"/>
            <a:r>
              <a:rPr lang="fr-CH" sz="2400" baseline="30000" dirty="0" smtClean="0">
                <a:solidFill>
                  <a:schemeClr val="tx1"/>
                </a:solidFill>
              </a:rPr>
              <a:t>5</a:t>
            </a:r>
            <a:r>
              <a:rPr lang="fr-CH" sz="2400" dirty="0" smtClean="0">
                <a:solidFill>
                  <a:schemeClr val="tx1"/>
                </a:solidFill>
              </a:rPr>
              <a:t> L’</a:t>
            </a:r>
            <a:r>
              <a:rPr lang="fr-CH" sz="2400" dirty="0" err="1" smtClean="0">
                <a:solidFill>
                  <a:schemeClr val="tx1"/>
                </a:solidFill>
              </a:rPr>
              <a:t>employé-e</a:t>
            </a:r>
            <a:r>
              <a:rPr lang="fr-CH" sz="2400" dirty="0" smtClean="0">
                <a:solidFill>
                  <a:schemeClr val="tx1"/>
                </a:solidFill>
              </a:rPr>
              <a:t> </a:t>
            </a:r>
            <a:r>
              <a:rPr lang="fr-CH" sz="2400" dirty="0">
                <a:solidFill>
                  <a:schemeClr val="tx1"/>
                </a:solidFill>
              </a:rPr>
              <a:t>bénéficie d’un </a:t>
            </a:r>
            <a:r>
              <a:rPr lang="fr-CH" sz="2400" b="1" dirty="0">
                <a:solidFill>
                  <a:schemeClr val="tx1"/>
                </a:solidFill>
              </a:rPr>
              <a:t>congé de récupération de 5 jours calendaires</a:t>
            </a:r>
            <a:r>
              <a:rPr lang="fr-CH" sz="2400" dirty="0">
                <a:solidFill>
                  <a:schemeClr val="tx1"/>
                </a:solidFill>
              </a:rPr>
              <a:t> immédiatement à la suite des 200 heures </a:t>
            </a:r>
            <a:r>
              <a:rPr lang="fr-CH" sz="2400" dirty="0" smtClean="0">
                <a:solidFill>
                  <a:schemeClr val="tx1"/>
                </a:solidFill>
              </a:rPr>
              <a:t>(5 </a:t>
            </a:r>
            <a:r>
              <a:rPr lang="fr-CH" sz="2400" dirty="0">
                <a:solidFill>
                  <a:schemeClr val="tx1"/>
                </a:solidFill>
              </a:rPr>
              <a:t>x 24h, plus 11h de repos </a:t>
            </a:r>
            <a:r>
              <a:rPr lang="fr-CH" sz="2400" dirty="0" smtClean="0">
                <a:solidFill>
                  <a:schemeClr val="tx1"/>
                </a:solidFill>
              </a:rPr>
              <a:t>quotidien).</a:t>
            </a:r>
            <a:endParaRPr lang="fr-CH" sz="2400" dirty="0">
              <a:solidFill>
                <a:schemeClr val="tx1"/>
              </a:solidFill>
            </a:endParaRPr>
          </a:p>
          <a:p>
            <a:pPr algn="l"/>
            <a:endParaRPr lang="fr-CH" sz="2400" dirty="0">
              <a:solidFill>
                <a:schemeClr val="tx1"/>
              </a:solidFill>
            </a:endParaRPr>
          </a:p>
          <a:p>
            <a:pPr algn="l"/>
            <a:r>
              <a:rPr lang="fr-CH" sz="2400" baseline="30000" dirty="0" smtClean="0">
                <a:solidFill>
                  <a:schemeClr val="tx1"/>
                </a:solidFill>
              </a:rPr>
              <a:t>6 </a:t>
            </a:r>
            <a:r>
              <a:rPr lang="fr-CH" sz="2400" dirty="0" smtClean="0">
                <a:solidFill>
                  <a:schemeClr val="tx1"/>
                </a:solidFill>
              </a:rPr>
              <a:t>Deux </a:t>
            </a:r>
            <a:r>
              <a:rPr lang="fr-CH" sz="2400" dirty="0">
                <a:solidFill>
                  <a:schemeClr val="tx1"/>
                </a:solidFill>
              </a:rPr>
              <a:t>périodes de 200 heures doivent être distantes </a:t>
            </a:r>
            <a:r>
              <a:rPr lang="fr-CH" sz="2400" b="1" dirty="0">
                <a:solidFill>
                  <a:schemeClr val="tx1"/>
                </a:solidFill>
              </a:rPr>
              <a:t>d’au moins un mois</a:t>
            </a:r>
            <a:r>
              <a:rPr lang="fr-CH" sz="2400" dirty="0">
                <a:solidFill>
                  <a:schemeClr val="tx1"/>
                </a:solidFill>
              </a:rPr>
              <a:t> </a:t>
            </a:r>
            <a:r>
              <a:rPr lang="fr-CH" sz="2400" dirty="0" smtClean="0">
                <a:solidFill>
                  <a:schemeClr val="tx1"/>
                </a:solidFill>
              </a:rPr>
              <a:t>(ou </a:t>
            </a:r>
            <a:r>
              <a:rPr lang="fr-CH" sz="2400" dirty="0">
                <a:solidFill>
                  <a:schemeClr val="tx1"/>
                </a:solidFill>
              </a:rPr>
              <a:t>4 </a:t>
            </a:r>
            <a:r>
              <a:rPr lang="fr-CH" sz="2400" dirty="0" smtClean="0">
                <a:solidFill>
                  <a:schemeClr val="tx1"/>
                </a:solidFill>
              </a:rPr>
              <a:t>semaines).</a:t>
            </a:r>
            <a:endParaRPr lang="fr-CH" sz="2400" dirty="0">
              <a:solidFill>
                <a:schemeClr val="tx1"/>
              </a:solidFill>
            </a:endParaRPr>
          </a:p>
          <a:p>
            <a:pPr algn="l"/>
            <a:endParaRPr lang="fr-CH" sz="2800" dirty="0"/>
          </a:p>
        </p:txBody>
      </p:sp>
    </p:spTree>
    <p:extLst>
      <p:ext uri="{BB962C8B-B14F-4D97-AF65-F5344CB8AC3E}">
        <p14:creationId xmlns:p14="http://schemas.microsoft.com/office/powerpoint/2010/main" val="71554532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onception personnalisé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onception personnalisé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9334</TotalTime>
  <Words>2155</Words>
  <Application>Microsoft Office PowerPoint</Application>
  <PresentationFormat>Affichage à l'écran (4:3)</PresentationFormat>
  <Paragraphs>154</Paragraphs>
  <Slides>20</Slides>
  <Notes>0</Notes>
  <HiddenSlides>0</HiddenSlides>
  <MMClips>0</MMClips>
  <ScaleCrop>false</ScaleCrop>
  <HeadingPairs>
    <vt:vector size="6" baseType="variant">
      <vt:variant>
        <vt:lpstr>Polices utilisées</vt:lpstr>
      </vt:variant>
      <vt:variant>
        <vt:i4>5</vt:i4>
      </vt:variant>
      <vt:variant>
        <vt:lpstr>Thème</vt:lpstr>
      </vt:variant>
      <vt:variant>
        <vt:i4>4</vt:i4>
      </vt:variant>
      <vt:variant>
        <vt:lpstr>Titres des diapositives</vt:lpstr>
      </vt:variant>
      <vt:variant>
        <vt:i4>20</vt:i4>
      </vt:variant>
    </vt:vector>
  </HeadingPairs>
  <TitlesOfParts>
    <vt:vector size="29" baseType="lpstr">
      <vt:lpstr>Arial</vt:lpstr>
      <vt:lpstr>Calibri</vt:lpstr>
      <vt:lpstr>Calibri Light</vt:lpstr>
      <vt:lpstr>Courier New</vt:lpstr>
      <vt:lpstr>Wingdings</vt:lpstr>
      <vt:lpstr>Thème Office</vt:lpstr>
      <vt:lpstr>2_Conception personnalisée</vt:lpstr>
      <vt:lpstr>1_Conception personnalisée</vt:lpstr>
      <vt:lpstr>Conception personnalisée</vt:lpstr>
      <vt:lpstr>Demi-journée du 11 mai 2023 à l’attention des employeurs  </vt:lpstr>
      <vt:lpstr>Nouveautés de la version 2022-2025  </vt:lpstr>
      <vt:lpstr>Nouveautés de la version 2022-2025  </vt:lpstr>
      <vt:lpstr>Nouveautés de la version 2022-2025  </vt:lpstr>
      <vt:lpstr>Informations de la Commission paritaire  </vt:lpstr>
      <vt:lpstr>Nouveautés de la version 2022-2025  </vt:lpstr>
      <vt:lpstr>Nouveautés de la version 2022-2025  </vt:lpstr>
      <vt:lpstr>Nouveautés de la version 2022-2025  </vt:lpstr>
      <vt:lpstr>Nouveautés de la version 2022-2025  </vt:lpstr>
      <vt:lpstr>Nouveautés de la version 2022-2025  </vt:lpstr>
      <vt:lpstr>Nouveautés de la version 2022-2025  </vt:lpstr>
      <vt:lpstr>Nouveautés de la version 2022-2025  </vt:lpstr>
      <vt:lpstr>Nouveautés de la version 2022-2025  </vt:lpstr>
      <vt:lpstr>Nouveautés de la version 2022-2025  </vt:lpstr>
      <vt:lpstr>Nouveautés de la version 2022-2025  </vt:lpstr>
      <vt:lpstr>Nouveautés de la version 2022-2025  </vt:lpstr>
      <vt:lpstr>Nouveautés de la version 2022-2025  </vt:lpstr>
      <vt:lpstr>Nouveautés de la version 2022-2025  </vt:lpstr>
      <vt:lpstr>Nouveautés de la version 2022-2025  </vt:lpstr>
      <vt:lpstr>Nouveautés de la version 2022-2025  </vt:lpstr>
    </vt:vector>
  </TitlesOfParts>
  <Company>CEG - Ville de Neuchatel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cpierrehumbert</dc:creator>
  <cp:lastModifiedBy>Pierrehumbert Céline</cp:lastModifiedBy>
  <cp:revision>246</cp:revision>
  <cp:lastPrinted>2020-10-02T12:55:35Z</cp:lastPrinted>
  <dcterms:created xsi:type="dcterms:W3CDTF">2014-03-07T13:54:17Z</dcterms:created>
  <dcterms:modified xsi:type="dcterms:W3CDTF">2023-05-11T10:13:14Z</dcterms:modified>
</cp:coreProperties>
</file>