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472" r:id="rId3"/>
    <p:sldId id="420" r:id="rId4"/>
    <p:sldId id="431" r:id="rId5"/>
    <p:sldId id="401" r:id="rId6"/>
    <p:sldId id="437" r:id="rId7"/>
    <p:sldId id="261" r:id="rId8"/>
    <p:sldId id="429" r:id="rId9"/>
    <p:sldId id="430" r:id="rId10"/>
    <p:sldId id="468" r:id="rId11"/>
    <p:sldId id="469" r:id="rId12"/>
    <p:sldId id="470" r:id="rId13"/>
    <p:sldId id="4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as Hedjaz (Otherwise9)" initials="EH(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3" autoAdjust="0"/>
    <p:restoredTop sz="71944" autoAdjust="0"/>
  </p:normalViewPr>
  <p:slideViewPr>
    <p:cSldViewPr snapToGrid="0">
      <p:cViewPr varScale="1">
        <p:scale>
          <a:sx n="46" d="100"/>
          <a:sy n="46" d="100"/>
        </p:scale>
        <p:origin x="141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48120-14E9-6843-9889-E4594E58A3EC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C594A4B-58F8-5347-B69D-3D54E0291D4D}">
      <dgm:prSet phldrT="[Texte]"/>
      <dgm:spPr/>
      <dgm:t>
        <a:bodyPr/>
        <a:lstStyle/>
        <a:p>
          <a:r>
            <a:rPr lang="fr-FR" dirty="0"/>
            <a:t>Droit fédéral</a:t>
          </a:r>
        </a:p>
      </dgm:t>
    </dgm:pt>
    <dgm:pt modelId="{788F323A-2A20-D242-9C10-18B0847D413D}" type="parTrans" cxnId="{AC0B7E32-0C4D-F242-8967-7BDB487EF50D}">
      <dgm:prSet/>
      <dgm:spPr/>
      <dgm:t>
        <a:bodyPr/>
        <a:lstStyle/>
        <a:p>
          <a:endParaRPr lang="fr-FR"/>
        </a:p>
      </dgm:t>
    </dgm:pt>
    <dgm:pt modelId="{B3277D8A-440C-B640-973D-B944D55200E9}" type="sibTrans" cxnId="{AC0B7E32-0C4D-F242-8967-7BDB487EF50D}">
      <dgm:prSet/>
      <dgm:spPr/>
      <dgm:t>
        <a:bodyPr/>
        <a:lstStyle/>
        <a:p>
          <a:endParaRPr lang="fr-FR"/>
        </a:p>
      </dgm:t>
    </dgm:pt>
    <dgm:pt modelId="{D47BC5C6-529B-9449-B893-3640F14AD35C}">
      <dgm:prSet phldrT="[Texte]"/>
      <dgm:spPr/>
      <dgm:t>
        <a:bodyPr/>
        <a:lstStyle/>
        <a:p>
          <a:r>
            <a:rPr lang="fr-FR" dirty="0"/>
            <a:t>CO 328</a:t>
          </a:r>
        </a:p>
        <a:p>
          <a:r>
            <a:rPr lang="fr-FR" dirty="0" err="1"/>
            <a:t>LTr</a:t>
          </a:r>
          <a:r>
            <a:rPr lang="fr-FR" dirty="0"/>
            <a:t> 6</a:t>
          </a:r>
        </a:p>
        <a:p>
          <a:r>
            <a:rPr lang="fr-FR" dirty="0"/>
            <a:t>OLT3 2</a:t>
          </a:r>
        </a:p>
        <a:p>
          <a:r>
            <a:rPr lang="fr-FR" dirty="0" err="1"/>
            <a:t>LEg</a:t>
          </a:r>
          <a:r>
            <a:rPr lang="fr-FR" dirty="0"/>
            <a:t> 4</a:t>
          </a:r>
        </a:p>
      </dgm:t>
    </dgm:pt>
    <dgm:pt modelId="{8C85D4AD-505F-C249-829D-E8DAD8276383}" type="parTrans" cxnId="{3A8D6F6C-2200-D944-AA20-A557F7A2997C}">
      <dgm:prSet/>
      <dgm:spPr/>
      <dgm:t>
        <a:bodyPr/>
        <a:lstStyle/>
        <a:p>
          <a:endParaRPr lang="fr-FR"/>
        </a:p>
      </dgm:t>
    </dgm:pt>
    <dgm:pt modelId="{7B6AD5AF-AAA2-034A-8FAB-76B42E88E663}" type="sibTrans" cxnId="{3A8D6F6C-2200-D944-AA20-A557F7A2997C}">
      <dgm:prSet/>
      <dgm:spPr/>
      <dgm:t>
        <a:bodyPr/>
        <a:lstStyle/>
        <a:p>
          <a:endParaRPr lang="fr-FR"/>
        </a:p>
      </dgm:t>
    </dgm:pt>
    <dgm:pt modelId="{295AE64C-4A64-E64A-87A0-F0CF35BD2E46}">
      <dgm:prSet phldrT="[Texte]"/>
      <dgm:spPr/>
      <dgm:t>
        <a:bodyPr/>
        <a:lstStyle/>
        <a:p>
          <a:r>
            <a:rPr lang="fr-FR" dirty="0"/>
            <a:t>Règlement interne institution</a:t>
          </a:r>
        </a:p>
      </dgm:t>
    </dgm:pt>
    <dgm:pt modelId="{A69B32A9-276F-CB43-8354-9CFD358FE38E}" type="parTrans" cxnId="{8874AFFD-D128-B645-965E-9DBB8C8E8966}">
      <dgm:prSet/>
      <dgm:spPr/>
      <dgm:t>
        <a:bodyPr/>
        <a:lstStyle/>
        <a:p>
          <a:endParaRPr lang="fr-FR"/>
        </a:p>
      </dgm:t>
    </dgm:pt>
    <dgm:pt modelId="{888A805E-F273-2946-8703-A55BB506E9F6}" type="sibTrans" cxnId="{8874AFFD-D128-B645-965E-9DBB8C8E8966}">
      <dgm:prSet/>
      <dgm:spPr/>
      <dgm:t>
        <a:bodyPr/>
        <a:lstStyle/>
        <a:p>
          <a:endParaRPr lang="fr-FR"/>
        </a:p>
      </dgm:t>
    </dgm:pt>
    <dgm:pt modelId="{9035274E-2C40-AF40-8E99-C3B31853CAEC}">
      <dgm:prSet phldrT="[Texte]"/>
      <dgm:spPr/>
      <dgm:t>
        <a:bodyPr/>
        <a:lstStyle/>
        <a:p>
          <a:r>
            <a:rPr lang="fr-FR" dirty="0"/>
            <a:t>Règlement général du personnel</a:t>
          </a:r>
        </a:p>
        <a:p>
          <a:r>
            <a:rPr lang="fr-FR" dirty="0">
              <a:solidFill>
                <a:schemeClr val="tx1"/>
              </a:solidFill>
            </a:rPr>
            <a:t>Directive</a:t>
          </a:r>
        </a:p>
        <a:p>
          <a:r>
            <a:rPr lang="fr-FR" dirty="0">
              <a:solidFill>
                <a:schemeClr val="tx1"/>
              </a:solidFill>
            </a:rPr>
            <a:t>Charte</a:t>
          </a:r>
        </a:p>
      </dgm:t>
    </dgm:pt>
    <dgm:pt modelId="{20124008-9BBF-274B-96F4-A797BDD8A27A}" type="parTrans" cxnId="{6F59B2D3-2CF1-8A44-A855-BC13DEF41D69}">
      <dgm:prSet/>
      <dgm:spPr/>
      <dgm:t>
        <a:bodyPr/>
        <a:lstStyle/>
        <a:p>
          <a:endParaRPr lang="fr-FR"/>
        </a:p>
      </dgm:t>
    </dgm:pt>
    <dgm:pt modelId="{AF24542E-3A80-4543-9E38-3BFEF8DA5D32}" type="sibTrans" cxnId="{6F59B2D3-2CF1-8A44-A855-BC13DEF41D69}">
      <dgm:prSet/>
      <dgm:spPr/>
      <dgm:t>
        <a:bodyPr/>
        <a:lstStyle/>
        <a:p>
          <a:endParaRPr lang="fr-FR"/>
        </a:p>
      </dgm:t>
    </dgm:pt>
    <dgm:pt modelId="{8EF48B8C-EFC6-5B4A-B5CA-158DEC357C51}">
      <dgm:prSet phldrT="[Texte]"/>
      <dgm:spPr/>
      <dgm:t>
        <a:bodyPr/>
        <a:lstStyle/>
        <a:p>
          <a:r>
            <a:rPr lang="fr-CH" dirty="0"/>
            <a:t>Art. 7.1.2 al. 3</a:t>
          </a:r>
        </a:p>
        <a:p>
          <a:r>
            <a:rPr lang="fr-CH" dirty="0"/>
            <a:t>Directive </a:t>
          </a:r>
        </a:p>
        <a:p>
          <a:r>
            <a:rPr lang="fr-CH" dirty="0"/>
            <a:t>Annexe</a:t>
          </a:r>
          <a:endParaRPr lang="fr-FR" dirty="0"/>
        </a:p>
      </dgm:t>
    </dgm:pt>
    <dgm:pt modelId="{C22A2CFE-7DD1-2448-BF31-259625051B21}" type="sibTrans" cxnId="{B9CC8E21-5604-7A4E-9FBD-B764A6031C5F}">
      <dgm:prSet/>
      <dgm:spPr/>
      <dgm:t>
        <a:bodyPr/>
        <a:lstStyle/>
        <a:p>
          <a:endParaRPr lang="fr-FR"/>
        </a:p>
      </dgm:t>
    </dgm:pt>
    <dgm:pt modelId="{DD9363DF-665C-2B4A-87D9-4D571D3BDE9B}" type="parTrans" cxnId="{B9CC8E21-5604-7A4E-9FBD-B764A6031C5F}">
      <dgm:prSet/>
      <dgm:spPr/>
      <dgm:t>
        <a:bodyPr/>
        <a:lstStyle/>
        <a:p>
          <a:endParaRPr lang="fr-FR"/>
        </a:p>
      </dgm:t>
    </dgm:pt>
    <dgm:pt modelId="{FF9BFC51-14E1-2C4B-9866-9E80FB33C7B2}">
      <dgm:prSet phldrT="[Texte]"/>
      <dgm:spPr/>
      <dgm:t>
        <a:bodyPr/>
        <a:lstStyle/>
        <a:p>
          <a:r>
            <a:rPr lang="fr-FR" dirty="0"/>
            <a:t>CCT 21</a:t>
          </a:r>
        </a:p>
      </dgm:t>
    </dgm:pt>
    <dgm:pt modelId="{756FB03D-78A7-F14E-9368-26E063FCDB08}" type="sibTrans" cxnId="{DF6BC480-B09A-924D-BA80-AAC154AA9D6F}">
      <dgm:prSet/>
      <dgm:spPr/>
      <dgm:t>
        <a:bodyPr/>
        <a:lstStyle/>
        <a:p>
          <a:endParaRPr lang="fr-FR"/>
        </a:p>
      </dgm:t>
    </dgm:pt>
    <dgm:pt modelId="{3889C989-71B5-9145-A57B-7CDFD8D2EDBA}" type="parTrans" cxnId="{DF6BC480-B09A-924D-BA80-AAC154AA9D6F}">
      <dgm:prSet/>
      <dgm:spPr/>
      <dgm:t>
        <a:bodyPr/>
        <a:lstStyle/>
        <a:p>
          <a:endParaRPr lang="fr-FR"/>
        </a:p>
      </dgm:t>
    </dgm:pt>
    <dgm:pt modelId="{56E3013C-D5F1-5745-9758-CCE00DA2A471}" type="pres">
      <dgm:prSet presAssocID="{4F348120-14E9-6843-9889-E4594E58A3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90BDCF5-8AEF-474C-9918-1D8352D928E1}" type="pres">
      <dgm:prSet presAssocID="{8C594A4B-58F8-5347-B69D-3D54E0291D4D}" presName="horFlow" presStyleCnt="0"/>
      <dgm:spPr/>
    </dgm:pt>
    <dgm:pt modelId="{EE4FDDB2-D14D-7B48-A8FE-8A51E93B6647}" type="pres">
      <dgm:prSet presAssocID="{8C594A4B-58F8-5347-B69D-3D54E0291D4D}" presName="bigChev" presStyleLbl="node1" presStyleIdx="0" presStyleCnt="3"/>
      <dgm:spPr/>
      <dgm:t>
        <a:bodyPr/>
        <a:lstStyle/>
        <a:p>
          <a:endParaRPr lang="fr-FR"/>
        </a:p>
      </dgm:t>
    </dgm:pt>
    <dgm:pt modelId="{57E43855-88CB-434E-8BC9-B0569DB677BA}" type="pres">
      <dgm:prSet presAssocID="{8C85D4AD-505F-C249-829D-E8DAD8276383}" presName="parTrans" presStyleCnt="0"/>
      <dgm:spPr/>
    </dgm:pt>
    <dgm:pt modelId="{4950DC1A-B6FC-5444-8414-3D42D60A2F23}" type="pres">
      <dgm:prSet presAssocID="{D47BC5C6-529B-9449-B893-3640F14AD35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5557F1-CCBF-D246-94F5-19AE139FE180}" type="pres">
      <dgm:prSet presAssocID="{8C594A4B-58F8-5347-B69D-3D54E0291D4D}" presName="vSp" presStyleCnt="0"/>
      <dgm:spPr/>
    </dgm:pt>
    <dgm:pt modelId="{B9A4C0C0-B3C2-544E-92B2-1DC46C7AB0E2}" type="pres">
      <dgm:prSet presAssocID="{FF9BFC51-14E1-2C4B-9866-9E80FB33C7B2}" presName="horFlow" presStyleCnt="0"/>
      <dgm:spPr/>
    </dgm:pt>
    <dgm:pt modelId="{5C8958F0-5DA2-2549-9DF9-7AC021288C47}" type="pres">
      <dgm:prSet presAssocID="{FF9BFC51-14E1-2C4B-9866-9E80FB33C7B2}" presName="bigChev" presStyleLbl="node1" presStyleIdx="1" presStyleCnt="3"/>
      <dgm:spPr/>
      <dgm:t>
        <a:bodyPr/>
        <a:lstStyle/>
        <a:p>
          <a:endParaRPr lang="fr-FR"/>
        </a:p>
      </dgm:t>
    </dgm:pt>
    <dgm:pt modelId="{C83E62BD-355D-B643-BF23-8E37D3FB6A0B}" type="pres">
      <dgm:prSet presAssocID="{DD9363DF-665C-2B4A-87D9-4D571D3BDE9B}" presName="parTrans" presStyleCnt="0"/>
      <dgm:spPr/>
    </dgm:pt>
    <dgm:pt modelId="{7F810585-057E-1942-A3C9-600C5AF7F4BD}" type="pres">
      <dgm:prSet presAssocID="{8EF48B8C-EFC6-5B4A-B5CA-158DEC357C51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E81CFA-54E2-714F-9BC2-3B151949C010}" type="pres">
      <dgm:prSet presAssocID="{FF9BFC51-14E1-2C4B-9866-9E80FB33C7B2}" presName="vSp" presStyleCnt="0"/>
      <dgm:spPr/>
    </dgm:pt>
    <dgm:pt modelId="{B96C09B8-5A30-B140-8291-11CACD2E52DC}" type="pres">
      <dgm:prSet presAssocID="{295AE64C-4A64-E64A-87A0-F0CF35BD2E46}" presName="horFlow" presStyleCnt="0"/>
      <dgm:spPr/>
    </dgm:pt>
    <dgm:pt modelId="{3D7C3442-1C9E-8347-85C1-E2E8EFCD2AA1}" type="pres">
      <dgm:prSet presAssocID="{295AE64C-4A64-E64A-87A0-F0CF35BD2E46}" presName="bigChev" presStyleLbl="node1" presStyleIdx="2" presStyleCnt="3"/>
      <dgm:spPr/>
      <dgm:t>
        <a:bodyPr/>
        <a:lstStyle/>
        <a:p>
          <a:endParaRPr lang="fr-FR"/>
        </a:p>
      </dgm:t>
    </dgm:pt>
    <dgm:pt modelId="{3735B58C-74F2-BF43-AE69-8157938D346C}" type="pres">
      <dgm:prSet presAssocID="{20124008-9BBF-274B-96F4-A797BDD8A27A}" presName="parTrans" presStyleCnt="0"/>
      <dgm:spPr/>
    </dgm:pt>
    <dgm:pt modelId="{258B31D9-DF10-AC4F-886E-D1F1DA51175A}" type="pres">
      <dgm:prSet presAssocID="{9035274E-2C40-AF40-8E99-C3B31853CAEC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C347DD-DB62-DE42-B3F1-3922519844CC}" type="presOf" srcId="{8EF48B8C-EFC6-5B4A-B5CA-158DEC357C51}" destId="{7F810585-057E-1942-A3C9-600C5AF7F4BD}" srcOrd="0" destOrd="0" presId="urn:microsoft.com/office/officeart/2005/8/layout/lProcess3"/>
    <dgm:cxn modelId="{8874AFFD-D128-B645-965E-9DBB8C8E8966}" srcId="{4F348120-14E9-6843-9889-E4594E58A3EC}" destId="{295AE64C-4A64-E64A-87A0-F0CF35BD2E46}" srcOrd="2" destOrd="0" parTransId="{A69B32A9-276F-CB43-8354-9CFD358FE38E}" sibTransId="{888A805E-F273-2946-8703-A55BB506E9F6}"/>
    <dgm:cxn modelId="{6F59B2D3-2CF1-8A44-A855-BC13DEF41D69}" srcId="{295AE64C-4A64-E64A-87A0-F0CF35BD2E46}" destId="{9035274E-2C40-AF40-8E99-C3B31853CAEC}" srcOrd="0" destOrd="0" parTransId="{20124008-9BBF-274B-96F4-A797BDD8A27A}" sibTransId="{AF24542E-3A80-4543-9E38-3BFEF8DA5D32}"/>
    <dgm:cxn modelId="{AC0B7E32-0C4D-F242-8967-7BDB487EF50D}" srcId="{4F348120-14E9-6843-9889-E4594E58A3EC}" destId="{8C594A4B-58F8-5347-B69D-3D54E0291D4D}" srcOrd="0" destOrd="0" parTransId="{788F323A-2A20-D242-9C10-18B0847D413D}" sibTransId="{B3277D8A-440C-B640-973D-B944D55200E9}"/>
    <dgm:cxn modelId="{DF6BC480-B09A-924D-BA80-AAC154AA9D6F}" srcId="{4F348120-14E9-6843-9889-E4594E58A3EC}" destId="{FF9BFC51-14E1-2C4B-9866-9E80FB33C7B2}" srcOrd="1" destOrd="0" parTransId="{3889C989-71B5-9145-A57B-7CDFD8D2EDBA}" sibTransId="{756FB03D-78A7-F14E-9368-26E063FCDB08}"/>
    <dgm:cxn modelId="{981D9B07-D3C2-0E44-846B-C36399F387F8}" type="presOf" srcId="{D47BC5C6-529B-9449-B893-3640F14AD35C}" destId="{4950DC1A-B6FC-5444-8414-3D42D60A2F23}" srcOrd="0" destOrd="0" presId="urn:microsoft.com/office/officeart/2005/8/layout/lProcess3"/>
    <dgm:cxn modelId="{C4F5343F-1560-844A-9D23-4417F8D93EDE}" type="presOf" srcId="{9035274E-2C40-AF40-8E99-C3B31853CAEC}" destId="{258B31D9-DF10-AC4F-886E-D1F1DA51175A}" srcOrd="0" destOrd="0" presId="urn:microsoft.com/office/officeart/2005/8/layout/lProcess3"/>
    <dgm:cxn modelId="{9C636963-68DF-0B49-ACC9-7946E394105A}" type="presOf" srcId="{4F348120-14E9-6843-9889-E4594E58A3EC}" destId="{56E3013C-D5F1-5745-9758-CCE00DA2A471}" srcOrd="0" destOrd="0" presId="urn:microsoft.com/office/officeart/2005/8/layout/lProcess3"/>
    <dgm:cxn modelId="{3A8D6F6C-2200-D944-AA20-A557F7A2997C}" srcId="{8C594A4B-58F8-5347-B69D-3D54E0291D4D}" destId="{D47BC5C6-529B-9449-B893-3640F14AD35C}" srcOrd="0" destOrd="0" parTransId="{8C85D4AD-505F-C249-829D-E8DAD8276383}" sibTransId="{7B6AD5AF-AAA2-034A-8FAB-76B42E88E663}"/>
    <dgm:cxn modelId="{75D73D8E-A350-7543-AC54-71FD22DE5DC7}" type="presOf" srcId="{8C594A4B-58F8-5347-B69D-3D54E0291D4D}" destId="{EE4FDDB2-D14D-7B48-A8FE-8A51E93B6647}" srcOrd="0" destOrd="0" presId="urn:microsoft.com/office/officeart/2005/8/layout/lProcess3"/>
    <dgm:cxn modelId="{B9CC8E21-5604-7A4E-9FBD-B764A6031C5F}" srcId="{FF9BFC51-14E1-2C4B-9866-9E80FB33C7B2}" destId="{8EF48B8C-EFC6-5B4A-B5CA-158DEC357C51}" srcOrd="0" destOrd="0" parTransId="{DD9363DF-665C-2B4A-87D9-4D571D3BDE9B}" sibTransId="{C22A2CFE-7DD1-2448-BF31-259625051B21}"/>
    <dgm:cxn modelId="{14BE8B62-A6B5-1C42-9609-5A7E6CF1EA34}" type="presOf" srcId="{295AE64C-4A64-E64A-87A0-F0CF35BD2E46}" destId="{3D7C3442-1C9E-8347-85C1-E2E8EFCD2AA1}" srcOrd="0" destOrd="0" presId="urn:microsoft.com/office/officeart/2005/8/layout/lProcess3"/>
    <dgm:cxn modelId="{F6D3219B-C771-9B43-989B-AF586CD85974}" type="presOf" srcId="{FF9BFC51-14E1-2C4B-9866-9E80FB33C7B2}" destId="{5C8958F0-5DA2-2549-9DF9-7AC021288C47}" srcOrd="0" destOrd="0" presId="urn:microsoft.com/office/officeart/2005/8/layout/lProcess3"/>
    <dgm:cxn modelId="{36CB5AAA-9024-954E-B7FD-C7D1A57A7B92}" type="presParOf" srcId="{56E3013C-D5F1-5745-9758-CCE00DA2A471}" destId="{090BDCF5-8AEF-474C-9918-1D8352D928E1}" srcOrd="0" destOrd="0" presId="urn:microsoft.com/office/officeart/2005/8/layout/lProcess3"/>
    <dgm:cxn modelId="{44338D6F-4237-D644-A018-188CC91C87D7}" type="presParOf" srcId="{090BDCF5-8AEF-474C-9918-1D8352D928E1}" destId="{EE4FDDB2-D14D-7B48-A8FE-8A51E93B6647}" srcOrd="0" destOrd="0" presId="urn:microsoft.com/office/officeart/2005/8/layout/lProcess3"/>
    <dgm:cxn modelId="{94D523FA-A408-234D-B3D8-0177DDD4F952}" type="presParOf" srcId="{090BDCF5-8AEF-474C-9918-1D8352D928E1}" destId="{57E43855-88CB-434E-8BC9-B0569DB677BA}" srcOrd="1" destOrd="0" presId="urn:microsoft.com/office/officeart/2005/8/layout/lProcess3"/>
    <dgm:cxn modelId="{F7512DF4-FE3F-154B-B74A-6B17D341D4D9}" type="presParOf" srcId="{090BDCF5-8AEF-474C-9918-1D8352D928E1}" destId="{4950DC1A-B6FC-5444-8414-3D42D60A2F23}" srcOrd="2" destOrd="0" presId="urn:microsoft.com/office/officeart/2005/8/layout/lProcess3"/>
    <dgm:cxn modelId="{A3A190DF-9079-0344-9B46-2087518572CD}" type="presParOf" srcId="{56E3013C-D5F1-5745-9758-CCE00DA2A471}" destId="{025557F1-CCBF-D246-94F5-19AE139FE180}" srcOrd="1" destOrd="0" presId="urn:microsoft.com/office/officeart/2005/8/layout/lProcess3"/>
    <dgm:cxn modelId="{85E08A2B-5F2F-F347-B189-F22FB35CFCE8}" type="presParOf" srcId="{56E3013C-D5F1-5745-9758-CCE00DA2A471}" destId="{B9A4C0C0-B3C2-544E-92B2-1DC46C7AB0E2}" srcOrd="2" destOrd="0" presId="urn:microsoft.com/office/officeart/2005/8/layout/lProcess3"/>
    <dgm:cxn modelId="{43787711-02FD-B84D-89D0-AF1243C2CC43}" type="presParOf" srcId="{B9A4C0C0-B3C2-544E-92B2-1DC46C7AB0E2}" destId="{5C8958F0-5DA2-2549-9DF9-7AC021288C47}" srcOrd="0" destOrd="0" presId="urn:microsoft.com/office/officeart/2005/8/layout/lProcess3"/>
    <dgm:cxn modelId="{9957081C-C436-0045-BFD6-E799C442CF53}" type="presParOf" srcId="{B9A4C0C0-B3C2-544E-92B2-1DC46C7AB0E2}" destId="{C83E62BD-355D-B643-BF23-8E37D3FB6A0B}" srcOrd="1" destOrd="0" presId="urn:microsoft.com/office/officeart/2005/8/layout/lProcess3"/>
    <dgm:cxn modelId="{BBABA2AF-8189-8D4A-AB80-35F338165F90}" type="presParOf" srcId="{B9A4C0C0-B3C2-544E-92B2-1DC46C7AB0E2}" destId="{7F810585-057E-1942-A3C9-600C5AF7F4BD}" srcOrd="2" destOrd="0" presId="urn:microsoft.com/office/officeart/2005/8/layout/lProcess3"/>
    <dgm:cxn modelId="{933DFBB0-5FEF-B645-9185-A5F83881FEDD}" type="presParOf" srcId="{56E3013C-D5F1-5745-9758-CCE00DA2A471}" destId="{C9E81CFA-54E2-714F-9BC2-3B151949C010}" srcOrd="3" destOrd="0" presId="urn:microsoft.com/office/officeart/2005/8/layout/lProcess3"/>
    <dgm:cxn modelId="{DA90D9E4-091A-2941-B5A3-1DF9DAF350A5}" type="presParOf" srcId="{56E3013C-D5F1-5745-9758-CCE00DA2A471}" destId="{B96C09B8-5A30-B140-8291-11CACD2E52DC}" srcOrd="4" destOrd="0" presId="urn:microsoft.com/office/officeart/2005/8/layout/lProcess3"/>
    <dgm:cxn modelId="{7A28CF6F-A7E1-4A46-B557-262657661BA7}" type="presParOf" srcId="{B96C09B8-5A30-B140-8291-11CACD2E52DC}" destId="{3D7C3442-1C9E-8347-85C1-E2E8EFCD2AA1}" srcOrd="0" destOrd="0" presId="urn:microsoft.com/office/officeart/2005/8/layout/lProcess3"/>
    <dgm:cxn modelId="{0E02E570-1297-A643-9C4E-9194B2EFFC8E}" type="presParOf" srcId="{B96C09B8-5A30-B140-8291-11CACD2E52DC}" destId="{3735B58C-74F2-BF43-AE69-8157938D346C}" srcOrd="1" destOrd="0" presId="urn:microsoft.com/office/officeart/2005/8/layout/lProcess3"/>
    <dgm:cxn modelId="{34E9F861-0D2B-124A-8DD3-77CF88244958}" type="presParOf" srcId="{B96C09B8-5A30-B140-8291-11CACD2E52DC}" destId="{258B31D9-DF10-AC4F-886E-D1F1DA51175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DC834-1729-F646-9C4C-D8A19EFB5767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FB7AA8-BE1A-9348-87E3-4B3E6E04D23C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Art. 328 CO</a:t>
          </a:r>
        </a:p>
      </dgm:t>
    </dgm:pt>
    <dgm:pt modelId="{24F86296-739D-534E-A3FD-10F0EC51028F}" type="parTrans" cxnId="{A888539E-AF96-6D45-A7A2-E442E2C8DD12}">
      <dgm:prSet/>
      <dgm:spPr/>
      <dgm:t>
        <a:bodyPr/>
        <a:lstStyle/>
        <a:p>
          <a:endParaRPr lang="fr-FR"/>
        </a:p>
      </dgm:t>
    </dgm:pt>
    <dgm:pt modelId="{0E21F710-C607-0A4E-89BC-458F3E66965E}" type="sibTrans" cxnId="{A888539E-AF96-6D45-A7A2-E442E2C8DD12}">
      <dgm:prSet/>
      <dgm:spPr/>
      <dgm:t>
        <a:bodyPr/>
        <a:lstStyle/>
        <a:p>
          <a:endParaRPr lang="fr-FR"/>
        </a:p>
      </dgm:t>
    </dgm:pt>
    <dgm:pt modelId="{CA38A4E1-D4C3-744F-9E43-4652F43F227E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0" u="sng" dirty="0">
              <a:solidFill>
                <a:srgbClr val="C00000"/>
              </a:solidFill>
            </a:rPr>
            <a:t>L’employeur</a:t>
          </a:r>
          <a:r>
            <a:rPr lang="fr-FR" b="0" dirty="0"/>
            <a:t> respecte</a:t>
          </a:r>
          <a:r>
            <a:rPr lang="fr-FR" dirty="0"/>
            <a:t> la </a:t>
          </a:r>
          <a:r>
            <a:rPr lang="fr-FR" b="1" dirty="0"/>
            <a:t>personnalité </a:t>
          </a:r>
          <a:r>
            <a:rPr lang="fr-FR" b="0" dirty="0"/>
            <a:t>+ égards pour la </a:t>
          </a:r>
          <a:r>
            <a:rPr lang="fr-FR" b="1" dirty="0"/>
            <a:t>santé</a:t>
          </a:r>
          <a:r>
            <a:rPr lang="fr-FR" b="0" dirty="0"/>
            <a:t> + interdiction du </a:t>
          </a:r>
          <a:r>
            <a:rPr lang="fr-FR" b="1" dirty="0"/>
            <a:t>harcèlement sexuel</a:t>
          </a:r>
        </a:p>
      </dgm:t>
    </dgm:pt>
    <dgm:pt modelId="{11F97C27-8F9C-4747-B893-3258401776BE}" type="parTrans" cxnId="{9C067253-BCBE-B547-87DA-7CA9D7D69984}">
      <dgm:prSet/>
      <dgm:spPr/>
      <dgm:t>
        <a:bodyPr/>
        <a:lstStyle/>
        <a:p>
          <a:endParaRPr lang="fr-FR"/>
        </a:p>
      </dgm:t>
    </dgm:pt>
    <dgm:pt modelId="{75821AC8-9187-3149-BC8A-753519BA69F1}" type="sibTrans" cxnId="{9C067253-BCBE-B547-87DA-7CA9D7D69984}">
      <dgm:prSet/>
      <dgm:spPr/>
      <dgm:t>
        <a:bodyPr/>
        <a:lstStyle/>
        <a:p>
          <a:endParaRPr lang="fr-FR"/>
        </a:p>
      </dgm:t>
    </dgm:pt>
    <dgm:pt modelId="{0F820E8D-3C85-A94F-AAB3-736C09191B3C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Art. 4 + 5 </a:t>
          </a:r>
          <a:r>
            <a:rPr lang="fr-FR" dirty="0" err="1"/>
            <a:t>LEg</a:t>
          </a:r>
          <a:endParaRPr lang="fr-FR" dirty="0"/>
        </a:p>
      </dgm:t>
    </dgm:pt>
    <dgm:pt modelId="{005EB99E-39BA-DB4E-8D93-B204DD0717CE}" type="parTrans" cxnId="{3A2C4A08-84B9-094D-BA47-1D1A2ABF64C5}">
      <dgm:prSet/>
      <dgm:spPr/>
      <dgm:t>
        <a:bodyPr/>
        <a:lstStyle/>
        <a:p>
          <a:endParaRPr lang="fr-FR"/>
        </a:p>
      </dgm:t>
    </dgm:pt>
    <dgm:pt modelId="{6CA579D1-43C9-4440-974C-0362898557A6}" type="sibTrans" cxnId="{3A2C4A08-84B9-094D-BA47-1D1A2ABF64C5}">
      <dgm:prSet/>
      <dgm:spPr/>
      <dgm:t>
        <a:bodyPr/>
        <a:lstStyle/>
        <a:p>
          <a:endParaRPr lang="fr-FR"/>
        </a:p>
      </dgm:t>
    </dgm:pt>
    <dgm:pt modelId="{B84566D5-35F5-8643-88D8-5037AC47D4ED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/>
            <a:t>TF</a:t>
          </a:r>
          <a:r>
            <a:rPr lang="fr-FR" dirty="0"/>
            <a:t>: aussi pour </a:t>
          </a:r>
          <a:r>
            <a:rPr lang="fr-FR" dirty="0" err="1"/>
            <a:t>mobbing</a:t>
          </a:r>
          <a:endParaRPr lang="fr-FR" dirty="0"/>
        </a:p>
      </dgm:t>
    </dgm:pt>
    <dgm:pt modelId="{820237F5-E1C2-3D48-8CF3-D94174EE1764}" type="parTrans" cxnId="{2C409775-0CE7-6E43-A3D1-50057AD47783}">
      <dgm:prSet/>
      <dgm:spPr/>
      <dgm:t>
        <a:bodyPr/>
        <a:lstStyle/>
        <a:p>
          <a:endParaRPr lang="fr-FR"/>
        </a:p>
      </dgm:t>
    </dgm:pt>
    <dgm:pt modelId="{00512D9D-C6A4-A248-BCAA-03E2E173BA41}" type="sibTrans" cxnId="{2C409775-0CE7-6E43-A3D1-50057AD47783}">
      <dgm:prSet/>
      <dgm:spPr/>
      <dgm:t>
        <a:bodyPr/>
        <a:lstStyle/>
        <a:p>
          <a:endParaRPr lang="fr-FR"/>
        </a:p>
      </dgm:t>
    </dgm:pt>
    <dgm:pt modelId="{06C60033-EB2D-FC45-9E0F-19A6B63BEC82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Art. 6 </a:t>
          </a:r>
          <a:r>
            <a:rPr lang="fr-FR" dirty="0" err="1"/>
            <a:t>LTr</a:t>
          </a:r>
          <a:endParaRPr lang="fr-FR" dirty="0"/>
        </a:p>
      </dgm:t>
    </dgm:pt>
    <dgm:pt modelId="{FBAF390D-4578-C14A-85AB-B71A58678D30}" type="parTrans" cxnId="{C2C84329-A9D6-844B-92E0-E66D6A266D50}">
      <dgm:prSet/>
      <dgm:spPr/>
      <dgm:t>
        <a:bodyPr/>
        <a:lstStyle/>
        <a:p>
          <a:endParaRPr lang="fr-FR"/>
        </a:p>
      </dgm:t>
    </dgm:pt>
    <dgm:pt modelId="{A6118CD7-FEC0-7649-AD5E-5D4567287CD0}" type="sibTrans" cxnId="{C2C84329-A9D6-844B-92E0-E66D6A266D50}">
      <dgm:prSet/>
      <dgm:spPr/>
      <dgm:t>
        <a:bodyPr/>
        <a:lstStyle/>
        <a:p>
          <a:endParaRPr lang="fr-FR"/>
        </a:p>
      </dgm:t>
    </dgm:pt>
    <dgm:pt modelId="{E47EBED3-455D-7C4D-A0A0-9A7B6BAA0839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0" dirty="0"/>
            <a:t>Protection contre le </a:t>
          </a:r>
          <a:r>
            <a:rPr lang="fr-FR" b="1" dirty="0"/>
            <a:t>harcèlement sexuel</a:t>
          </a:r>
        </a:p>
      </dgm:t>
    </dgm:pt>
    <dgm:pt modelId="{7C6BF720-07FE-6842-AABE-84171547B898}" type="parTrans" cxnId="{787128DA-9CA6-4747-8998-BA8B0E363813}">
      <dgm:prSet/>
      <dgm:spPr/>
      <dgm:t>
        <a:bodyPr/>
        <a:lstStyle/>
        <a:p>
          <a:endParaRPr lang="fr-FR"/>
        </a:p>
      </dgm:t>
    </dgm:pt>
    <dgm:pt modelId="{BB22D2C0-69FD-DB46-A462-687C48F2A4D9}" type="sibTrans" cxnId="{787128DA-9CA6-4747-8998-BA8B0E363813}">
      <dgm:prSet/>
      <dgm:spPr/>
      <dgm:t>
        <a:bodyPr/>
        <a:lstStyle/>
        <a:p>
          <a:endParaRPr lang="fr-FR"/>
        </a:p>
      </dgm:t>
    </dgm:pt>
    <dgm:pt modelId="{8557F4F4-EDD3-CC49-89F7-97AF3104E71C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Mesures appropriées aux circonstances pour prévenir et mettre fin</a:t>
          </a:r>
        </a:p>
      </dgm:t>
    </dgm:pt>
    <dgm:pt modelId="{37986097-73E7-044B-8087-E8C40303FEFE}" type="parTrans" cxnId="{4ADEA67C-6F7F-6F47-B20F-CBA8401DD99F}">
      <dgm:prSet/>
      <dgm:spPr/>
      <dgm:t>
        <a:bodyPr/>
        <a:lstStyle/>
        <a:p>
          <a:endParaRPr lang="fr-FR"/>
        </a:p>
      </dgm:t>
    </dgm:pt>
    <dgm:pt modelId="{3D7AC097-D412-C043-B5E7-E0B399E1E545}" type="sibTrans" cxnId="{4ADEA67C-6F7F-6F47-B20F-CBA8401DD99F}">
      <dgm:prSet/>
      <dgm:spPr/>
      <dgm:t>
        <a:bodyPr/>
        <a:lstStyle/>
        <a:p>
          <a:endParaRPr lang="fr-FR"/>
        </a:p>
      </dgm:t>
    </dgm:pt>
    <dgm:pt modelId="{7B7C7243-BC78-BB43-A84E-D29E4A052CBC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Toutes les </a:t>
          </a:r>
          <a:r>
            <a:rPr lang="fr-FR" b="1" dirty="0"/>
            <a:t>mesures</a:t>
          </a:r>
          <a:r>
            <a:rPr lang="fr-FR" dirty="0"/>
            <a:t> nécessaires pour protection de la </a:t>
          </a:r>
          <a:r>
            <a:rPr lang="fr-FR" b="1" dirty="0"/>
            <a:t>santé </a:t>
          </a:r>
          <a:r>
            <a:rPr lang="fr-FR" b="0" dirty="0"/>
            <a:t>+</a:t>
          </a:r>
          <a:r>
            <a:rPr lang="fr-FR" b="1" dirty="0"/>
            <a:t> intégrité personnelle</a:t>
          </a:r>
        </a:p>
      </dgm:t>
    </dgm:pt>
    <dgm:pt modelId="{3B9636E6-6707-BE40-B4A5-6185CA02B505}" type="parTrans" cxnId="{477F3907-6202-0241-9FB8-8E805CB89FFB}">
      <dgm:prSet/>
      <dgm:spPr/>
      <dgm:t>
        <a:bodyPr/>
        <a:lstStyle/>
        <a:p>
          <a:endParaRPr lang="fr-FR"/>
        </a:p>
      </dgm:t>
    </dgm:pt>
    <dgm:pt modelId="{1D5FD0F4-C86D-D54C-A167-6CE49F1AF4C5}" type="sibTrans" cxnId="{477F3907-6202-0241-9FB8-8E805CB89FFB}">
      <dgm:prSet/>
      <dgm:spPr/>
      <dgm:t>
        <a:bodyPr/>
        <a:lstStyle/>
        <a:p>
          <a:endParaRPr lang="fr-FR"/>
        </a:p>
      </dgm:t>
    </dgm:pt>
    <dgm:pt modelId="{3C7B7E64-1888-F346-9DC3-AACD1B77C8F9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0" dirty="0"/>
            <a:t>+ </a:t>
          </a:r>
          <a:r>
            <a:rPr lang="fr-FR" b="0" dirty="0">
              <a:solidFill>
                <a:srgbClr val="3366FF"/>
              </a:solidFill>
            </a:rPr>
            <a:t>art. 2 OLT3 </a:t>
          </a:r>
          <a:r>
            <a:rPr lang="fr-FR" b="0" dirty="0"/>
            <a:t>(</a:t>
          </a:r>
          <a:r>
            <a:rPr lang="fr-FR" b="1" dirty="0"/>
            <a:t>mesures</a:t>
          </a:r>
          <a:r>
            <a:rPr lang="fr-FR" b="0" dirty="0"/>
            <a:t> pour </a:t>
          </a:r>
          <a:r>
            <a:rPr lang="fr-FR" b="1" dirty="0"/>
            <a:t>santé physique et psychique)</a:t>
          </a:r>
          <a:endParaRPr lang="fr-FR" b="0" dirty="0"/>
        </a:p>
      </dgm:t>
    </dgm:pt>
    <dgm:pt modelId="{A34D5BA6-A8E8-E34C-933E-DBE69BFB0A4B}" type="parTrans" cxnId="{0FDAED1F-7C52-BC4E-85AA-E0670C87C914}">
      <dgm:prSet/>
      <dgm:spPr/>
      <dgm:t>
        <a:bodyPr/>
        <a:lstStyle/>
        <a:p>
          <a:endParaRPr lang="fr-FR"/>
        </a:p>
      </dgm:t>
    </dgm:pt>
    <dgm:pt modelId="{B0E84338-A9AB-804E-90B6-F48B9395CF16}" type="sibTrans" cxnId="{0FDAED1F-7C52-BC4E-85AA-E0670C87C914}">
      <dgm:prSet/>
      <dgm:spPr/>
      <dgm:t>
        <a:bodyPr/>
        <a:lstStyle/>
        <a:p>
          <a:endParaRPr lang="fr-FR"/>
        </a:p>
      </dgm:t>
    </dgm:pt>
    <dgm:pt modelId="{BBBCBC78-2E04-DB49-A405-511F55984591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0" dirty="0"/>
            <a:t>+ </a:t>
          </a:r>
          <a:r>
            <a:rPr lang="fr-FR" b="0" dirty="0">
              <a:solidFill>
                <a:srgbClr val="3366FF"/>
              </a:solidFill>
            </a:rPr>
            <a:t>Message du CF sur </a:t>
          </a:r>
          <a:r>
            <a:rPr lang="fr-FR" b="0" dirty="0" err="1">
              <a:solidFill>
                <a:srgbClr val="3366FF"/>
              </a:solidFill>
            </a:rPr>
            <a:t>LTr</a:t>
          </a:r>
          <a:endParaRPr lang="fr-FR" b="0" dirty="0">
            <a:solidFill>
              <a:srgbClr val="3366FF"/>
            </a:solidFill>
          </a:endParaRPr>
        </a:p>
      </dgm:t>
    </dgm:pt>
    <dgm:pt modelId="{B2DBA352-365F-814C-A120-89B8128CDB11}" type="parTrans" cxnId="{E85DA4CA-7EA0-8346-9417-F750AF5F4DA2}">
      <dgm:prSet/>
      <dgm:spPr/>
      <dgm:t>
        <a:bodyPr/>
        <a:lstStyle/>
        <a:p>
          <a:endParaRPr lang="fr-FR"/>
        </a:p>
      </dgm:t>
    </dgm:pt>
    <dgm:pt modelId="{50BD6666-512A-EE44-AF6B-05C3FC0BE818}" type="sibTrans" cxnId="{E85DA4CA-7EA0-8346-9417-F750AF5F4DA2}">
      <dgm:prSet/>
      <dgm:spPr/>
      <dgm:t>
        <a:bodyPr/>
        <a:lstStyle/>
        <a:p>
          <a:endParaRPr lang="fr-FR"/>
        </a:p>
      </dgm:t>
    </dgm:pt>
    <dgm:pt modelId="{BFAE15D3-B080-444E-8112-7401C0E23516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0" dirty="0"/>
            <a:t>+ </a:t>
          </a:r>
          <a:r>
            <a:rPr lang="fr-FR" b="0" dirty="0">
              <a:solidFill>
                <a:srgbClr val="3366FF"/>
              </a:solidFill>
            </a:rPr>
            <a:t>commentaire du SECO sur OLT3</a:t>
          </a:r>
        </a:p>
      </dgm:t>
    </dgm:pt>
    <dgm:pt modelId="{372EC432-9B71-2B4E-845E-4BEC6CE5DBC4}" type="parTrans" cxnId="{9D2360C9-D929-824E-81A8-63E6EDD897C8}">
      <dgm:prSet/>
      <dgm:spPr/>
      <dgm:t>
        <a:bodyPr/>
        <a:lstStyle/>
        <a:p>
          <a:endParaRPr lang="fr-FR"/>
        </a:p>
      </dgm:t>
    </dgm:pt>
    <dgm:pt modelId="{1F30D03F-6EDB-2F48-87BC-B4C3D9E7D8C1}" type="sibTrans" cxnId="{9D2360C9-D929-824E-81A8-63E6EDD897C8}">
      <dgm:prSet/>
      <dgm:spPr/>
      <dgm:t>
        <a:bodyPr/>
        <a:lstStyle/>
        <a:p>
          <a:endParaRPr lang="fr-FR"/>
        </a:p>
      </dgm:t>
    </dgm:pt>
    <dgm:pt modelId="{949B81B2-630E-0F4D-B32D-24AB53F7A1EC}" type="pres">
      <dgm:prSet presAssocID="{DEDDC834-1729-F646-9C4C-D8A19EFB57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A340AF-1B41-3C4F-B772-D2435A5DCDCE}" type="pres">
      <dgm:prSet presAssocID="{50FB7AA8-BE1A-9348-87E3-4B3E6E04D23C}" presName="composite" presStyleCnt="0"/>
      <dgm:spPr/>
    </dgm:pt>
    <dgm:pt modelId="{810ADE25-F07D-1940-B50A-E2D14924D435}" type="pres">
      <dgm:prSet presAssocID="{50FB7AA8-BE1A-9348-87E3-4B3E6E04D2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3C2ED0-38BD-8C4C-AE25-89196C019C3A}" type="pres">
      <dgm:prSet presAssocID="{50FB7AA8-BE1A-9348-87E3-4B3E6E04D23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E82FD9-BA62-304A-838C-3FFAD7631775}" type="pres">
      <dgm:prSet presAssocID="{0E21F710-C607-0A4E-89BC-458F3E66965E}" presName="space" presStyleCnt="0"/>
      <dgm:spPr/>
    </dgm:pt>
    <dgm:pt modelId="{7A2DDAC7-788E-2947-AAB4-9846FE7FC016}" type="pres">
      <dgm:prSet presAssocID="{06C60033-EB2D-FC45-9E0F-19A6B63BEC82}" presName="composite" presStyleCnt="0"/>
      <dgm:spPr/>
    </dgm:pt>
    <dgm:pt modelId="{F02D9FC8-5000-AA4C-912F-9A78EFDA0AA3}" type="pres">
      <dgm:prSet presAssocID="{06C60033-EB2D-FC45-9E0F-19A6B63BEC8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2DB0E0-B1D3-A34E-96CB-EA351EF222BE}" type="pres">
      <dgm:prSet presAssocID="{06C60033-EB2D-FC45-9E0F-19A6B63BEC8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B8ED70-404B-694E-A912-0F3DED0D257C}" type="pres">
      <dgm:prSet presAssocID="{A6118CD7-FEC0-7649-AD5E-5D4567287CD0}" presName="space" presStyleCnt="0"/>
      <dgm:spPr/>
    </dgm:pt>
    <dgm:pt modelId="{A40C4CFC-450A-E743-84CD-01FEA82F31DC}" type="pres">
      <dgm:prSet presAssocID="{0F820E8D-3C85-A94F-AAB3-736C09191B3C}" presName="composite" presStyleCnt="0"/>
      <dgm:spPr/>
    </dgm:pt>
    <dgm:pt modelId="{B2C53C6D-2842-5A47-B3FF-06E457CBF263}" type="pres">
      <dgm:prSet presAssocID="{0F820E8D-3C85-A94F-AAB3-736C09191B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F8211C-462A-634B-AD62-2C70FBD7D167}" type="pres">
      <dgm:prSet presAssocID="{0F820E8D-3C85-A94F-AAB3-736C09191B3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DEA67C-6F7F-6F47-B20F-CBA8401DD99F}" srcId="{0F820E8D-3C85-A94F-AAB3-736C09191B3C}" destId="{8557F4F4-EDD3-CC49-89F7-97AF3104E71C}" srcOrd="1" destOrd="0" parTransId="{37986097-73E7-044B-8087-E8C40303FEFE}" sibTransId="{3D7AC097-D412-C043-B5E7-E0B399E1E545}"/>
    <dgm:cxn modelId="{3A2C4A08-84B9-094D-BA47-1D1A2ABF64C5}" srcId="{DEDDC834-1729-F646-9C4C-D8A19EFB5767}" destId="{0F820E8D-3C85-A94F-AAB3-736C09191B3C}" srcOrd="2" destOrd="0" parTransId="{005EB99E-39BA-DB4E-8D93-B204DD0717CE}" sibTransId="{6CA579D1-43C9-4440-974C-0362898557A6}"/>
    <dgm:cxn modelId="{477F3907-6202-0241-9FB8-8E805CB89FFB}" srcId="{06C60033-EB2D-FC45-9E0F-19A6B63BEC82}" destId="{7B7C7243-BC78-BB43-A84E-D29E4A052CBC}" srcOrd="0" destOrd="0" parTransId="{3B9636E6-6707-BE40-B4A5-6185CA02B505}" sibTransId="{1D5FD0F4-C86D-D54C-A167-6CE49F1AF4C5}"/>
    <dgm:cxn modelId="{1B08BDE0-E258-A44C-A5E8-5F82A7734673}" type="presOf" srcId="{DEDDC834-1729-F646-9C4C-D8A19EFB5767}" destId="{949B81B2-630E-0F4D-B32D-24AB53F7A1EC}" srcOrd="0" destOrd="0" presId="urn:microsoft.com/office/officeart/2005/8/layout/hList1"/>
    <dgm:cxn modelId="{4D886B4E-F5D3-644A-BA3D-F0CE69B08C57}" type="presOf" srcId="{50FB7AA8-BE1A-9348-87E3-4B3E6E04D23C}" destId="{810ADE25-F07D-1940-B50A-E2D14924D435}" srcOrd="0" destOrd="0" presId="urn:microsoft.com/office/officeart/2005/8/layout/hList1"/>
    <dgm:cxn modelId="{9C067253-BCBE-B547-87DA-7CA9D7D69984}" srcId="{50FB7AA8-BE1A-9348-87E3-4B3E6E04D23C}" destId="{CA38A4E1-D4C3-744F-9E43-4652F43F227E}" srcOrd="0" destOrd="0" parTransId="{11F97C27-8F9C-4747-B893-3258401776BE}" sibTransId="{75821AC8-9187-3149-BC8A-753519BA69F1}"/>
    <dgm:cxn modelId="{0FDAED1F-7C52-BC4E-85AA-E0670C87C914}" srcId="{06C60033-EB2D-FC45-9E0F-19A6B63BEC82}" destId="{3C7B7E64-1888-F346-9DC3-AACD1B77C8F9}" srcOrd="1" destOrd="0" parTransId="{A34D5BA6-A8E8-E34C-933E-DBE69BFB0A4B}" sibTransId="{B0E84338-A9AB-804E-90B6-F48B9395CF16}"/>
    <dgm:cxn modelId="{A888539E-AF96-6D45-A7A2-E442E2C8DD12}" srcId="{DEDDC834-1729-F646-9C4C-D8A19EFB5767}" destId="{50FB7AA8-BE1A-9348-87E3-4B3E6E04D23C}" srcOrd="0" destOrd="0" parTransId="{24F86296-739D-534E-A3FD-10F0EC51028F}" sibTransId="{0E21F710-C607-0A4E-89BC-458F3E66965E}"/>
    <dgm:cxn modelId="{466E5A8B-BE42-6A4C-BE60-7475A0550E5C}" type="presOf" srcId="{BFAE15D3-B080-444E-8112-7401C0E23516}" destId="{A42DB0E0-B1D3-A34E-96CB-EA351EF222BE}" srcOrd="0" destOrd="2" presId="urn:microsoft.com/office/officeart/2005/8/layout/hList1"/>
    <dgm:cxn modelId="{9D2360C9-D929-824E-81A8-63E6EDD897C8}" srcId="{06C60033-EB2D-FC45-9E0F-19A6B63BEC82}" destId="{BFAE15D3-B080-444E-8112-7401C0E23516}" srcOrd="2" destOrd="0" parTransId="{372EC432-9B71-2B4E-845E-4BEC6CE5DBC4}" sibTransId="{1F30D03F-6EDB-2F48-87BC-B4C3D9E7D8C1}"/>
    <dgm:cxn modelId="{B5C1CDC4-3533-2A4D-8034-869C910A1054}" type="presOf" srcId="{B84566D5-35F5-8643-88D8-5037AC47D4ED}" destId="{843C2ED0-38BD-8C4C-AE25-89196C019C3A}" srcOrd="0" destOrd="1" presId="urn:microsoft.com/office/officeart/2005/8/layout/hList1"/>
    <dgm:cxn modelId="{68C6820D-6888-494C-836D-1B240D466D75}" type="presOf" srcId="{CA38A4E1-D4C3-744F-9E43-4652F43F227E}" destId="{843C2ED0-38BD-8C4C-AE25-89196C019C3A}" srcOrd="0" destOrd="0" presId="urn:microsoft.com/office/officeart/2005/8/layout/hList1"/>
    <dgm:cxn modelId="{713EF224-687F-4144-A0D1-8A0823627953}" type="presOf" srcId="{3C7B7E64-1888-F346-9DC3-AACD1B77C8F9}" destId="{A42DB0E0-B1D3-A34E-96CB-EA351EF222BE}" srcOrd="0" destOrd="1" presId="urn:microsoft.com/office/officeart/2005/8/layout/hList1"/>
    <dgm:cxn modelId="{C2C84329-A9D6-844B-92E0-E66D6A266D50}" srcId="{DEDDC834-1729-F646-9C4C-D8A19EFB5767}" destId="{06C60033-EB2D-FC45-9E0F-19A6B63BEC82}" srcOrd="1" destOrd="0" parTransId="{FBAF390D-4578-C14A-85AB-B71A58678D30}" sibTransId="{A6118CD7-FEC0-7649-AD5E-5D4567287CD0}"/>
    <dgm:cxn modelId="{787128DA-9CA6-4747-8998-BA8B0E363813}" srcId="{0F820E8D-3C85-A94F-AAB3-736C09191B3C}" destId="{E47EBED3-455D-7C4D-A0A0-9A7B6BAA0839}" srcOrd="0" destOrd="0" parTransId="{7C6BF720-07FE-6842-AABE-84171547B898}" sibTransId="{BB22D2C0-69FD-DB46-A462-687C48F2A4D9}"/>
    <dgm:cxn modelId="{393F9AE6-36D2-F24E-8D83-C3FC15478DCC}" type="presOf" srcId="{06C60033-EB2D-FC45-9E0F-19A6B63BEC82}" destId="{F02D9FC8-5000-AA4C-912F-9A78EFDA0AA3}" srcOrd="0" destOrd="0" presId="urn:microsoft.com/office/officeart/2005/8/layout/hList1"/>
    <dgm:cxn modelId="{2C409775-0CE7-6E43-A3D1-50057AD47783}" srcId="{50FB7AA8-BE1A-9348-87E3-4B3E6E04D23C}" destId="{B84566D5-35F5-8643-88D8-5037AC47D4ED}" srcOrd="1" destOrd="0" parTransId="{820237F5-E1C2-3D48-8CF3-D94174EE1764}" sibTransId="{00512D9D-C6A4-A248-BCAA-03E2E173BA41}"/>
    <dgm:cxn modelId="{E85DA4CA-7EA0-8346-9417-F750AF5F4DA2}" srcId="{06C60033-EB2D-FC45-9E0F-19A6B63BEC82}" destId="{BBBCBC78-2E04-DB49-A405-511F55984591}" srcOrd="3" destOrd="0" parTransId="{B2DBA352-365F-814C-A120-89B8128CDB11}" sibTransId="{50BD6666-512A-EE44-AF6B-05C3FC0BE818}"/>
    <dgm:cxn modelId="{14031581-6255-624A-9185-07ECD0B91AED}" type="presOf" srcId="{8557F4F4-EDD3-CC49-89F7-97AF3104E71C}" destId="{01F8211C-462A-634B-AD62-2C70FBD7D167}" srcOrd="0" destOrd="1" presId="urn:microsoft.com/office/officeart/2005/8/layout/hList1"/>
    <dgm:cxn modelId="{A640C26F-B547-C543-9B28-57C9891C8EF9}" type="presOf" srcId="{0F820E8D-3C85-A94F-AAB3-736C09191B3C}" destId="{B2C53C6D-2842-5A47-B3FF-06E457CBF263}" srcOrd="0" destOrd="0" presId="urn:microsoft.com/office/officeart/2005/8/layout/hList1"/>
    <dgm:cxn modelId="{4E0B4106-0CB7-D14B-811A-3B2A88920475}" type="presOf" srcId="{7B7C7243-BC78-BB43-A84E-D29E4A052CBC}" destId="{A42DB0E0-B1D3-A34E-96CB-EA351EF222BE}" srcOrd="0" destOrd="0" presId="urn:microsoft.com/office/officeart/2005/8/layout/hList1"/>
    <dgm:cxn modelId="{4D1A9522-2097-B743-9A90-B2331BDEDEC4}" type="presOf" srcId="{E47EBED3-455D-7C4D-A0A0-9A7B6BAA0839}" destId="{01F8211C-462A-634B-AD62-2C70FBD7D167}" srcOrd="0" destOrd="0" presId="urn:microsoft.com/office/officeart/2005/8/layout/hList1"/>
    <dgm:cxn modelId="{EF40E1AA-00AE-B849-B162-9A8E613439E5}" type="presOf" srcId="{BBBCBC78-2E04-DB49-A405-511F55984591}" destId="{A42DB0E0-B1D3-A34E-96CB-EA351EF222BE}" srcOrd="0" destOrd="3" presId="urn:microsoft.com/office/officeart/2005/8/layout/hList1"/>
    <dgm:cxn modelId="{C5310B60-3426-BA43-8E80-589A0BF8B877}" type="presParOf" srcId="{949B81B2-630E-0F4D-B32D-24AB53F7A1EC}" destId="{DCA340AF-1B41-3C4F-B772-D2435A5DCDCE}" srcOrd="0" destOrd="0" presId="urn:microsoft.com/office/officeart/2005/8/layout/hList1"/>
    <dgm:cxn modelId="{24C96750-D787-FB4E-A9F4-D12CB8D34C01}" type="presParOf" srcId="{DCA340AF-1B41-3C4F-B772-D2435A5DCDCE}" destId="{810ADE25-F07D-1940-B50A-E2D14924D435}" srcOrd="0" destOrd="0" presId="urn:microsoft.com/office/officeart/2005/8/layout/hList1"/>
    <dgm:cxn modelId="{163F4877-75BE-A44F-9825-248DD25058BE}" type="presParOf" srcId="{DCA340AF-1B41-3C4F-B772-D2435A5DCDCE}" destId="{843C2ED0-38BD-8C4C-AE25-89196C019C3A}" srcOrd="1" destOrd="0" presId="urn:microsoft.com/office/officeart/2005/8/layout/hList1"/>
    <dgm:cxn modelId="{338E51AD-4DC9-7F42-B99E-747B4E68DCEE}" type="presParOf" srcId="{949B81B2-630E-0F4D-B32D-24AB53F7A1EC}" destId="{6BE82FD9-BA62-304A-838C-3FFAD7631775}" srcOrd="1" destOrd="0" presId="urn:microsoft.com/office/officeart/2005/8/layout/hList1"/>
    <dgm:cxn modelId="{EA3860E9-A3FC-4547-906E-0EF5825F3F17}" type="presParOf" srcId="{949B81B2-630E-0F4D-B32D-24AB53F7A1EC}" destId="{7A2DDAC7-788E-2947-AAB4-9846FE7FC016}" srcOrd="2" destOrd="0" presId="urn:microsoft.com/office/officeart/2005/8/layout/hList1"/>
    <dgm:cxn modelId="{AD4A460C-8C66-0A4D-8B45-B4683B380C07}" type="presParOf" srcId="{7A2DDAC7-788E-2947-AAB4-9846FE7FC016}" destId="{F02D9FC8-5000-AA4C-912F-9A78EFDA0AA3}" srcOrd="0" destOrd="0" presId="urn:microsoft.com/office/officeart/2005/8/layout/hList1"/>
    <dgm:cxn modelId="{B0D438C7-C492-0E4A-89B0-E953D827875D}" type="presParOf" srcId="{7A2DDAC7-788E-2947-AAB4-9846FE7FC016}" destId="{A42DB0E0-B1D3-A34E-96CB-EA351EF222BE}" srcOrd="1" destOrd="0" presId="urn:microsoft.com/office/officeart/2005/8/layout/hList1"/>
    <dgm:cxn modelId="{01FFA3FA-D82F-E74E-A179-DD14907A4D56}" type="presParOf" srcId="{949B81B2-630E-0F4D-B32D-24AB53F7A1EC}" destId="{6CB8ED70-404B-694E-A912-0F3DED0D257C}" srcOrd="3" destOrd="0" presId="urn:microsoft.com/office/officeart/2005/8/layout/hList1"/>
    <dgm:cxn modelId="{6D5A36CA-8B5E-7345-A876-89AD36EFAFEA}" type="presParOf" srcId="{949B81B2-630E-0F4D-B32D-24AB53F7A1EC}" destId="{A40C4CFC-450A-E743-84CD-01FEA82F31DC}" srcOrd="4" destOrd="0" presId="urn:microsoft.com/office/officeart/2005/8/layout/hList1"/>
    <dgm:cxn modelId="{0809EF80-8FA5-E743-A026-902B927D853F}" type="presParOf" srcId="{A40C4CFC-450A-E743-84CD-01FEA82F31DC}" destId="{B2C53C6D-2842-5A47-B3FF-06E457CBF263}" srcOrd="0" destOrd="0" presId="urn:microsoft.com/office/officeart/2005/8/layout/hList1"/>
    <dgm:cxn modelId="{0C6174C1-D486-1E48-8CC5-694A67065D7F}" type="presParOf" srcId="{A40C4CFC-450A-E743-84CD-01FEA82F31DC}" destId="{01F8211C-462A-634B-AD62-2C70FBD7D1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39DFC-530A-C84D-86BC-D45DB59866E1}" type="doc">
      <dgm:prSet loTypeId="urn:microsoft.com/office/officeart/2005/8/layout/pyramid4" loCatId="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A90DCCC4-13A8-1342-B714-B4E9DD60569D}">
      <dgm:prSet custT="1"/>
      <dgm:spPr/>
      <dgm:t>
        <a:bodyPr/>
        <a:lstStyle/>
        <a:p>
          <a:pPr rtl="0"/>
          <a:r>
            <a:rPr lang="fr-FR" sz="1200" dirty="0">
              <a:solidFill>
                <a:srgbClr val="000000"/>
              </a:solidFill>
            </a:rPr>
            <a:t>3. Devoir de signaler et traiter harcèlement (CO 321d)</a:t>
          </a:r>
        </a:p>
      </dgm:t>
    </dgm:pt>
    <dgm:pt modelId="{535E8728-22CD-1347-B046-A17BDCD6A1B9}" type="parTrans" cxnId="{CCE27F9A-00BF-5442-B436-82D556B4A02E}">
      <dgm:prSet/>
      <dgm:spPr/>
      <dgm:t>
        <a:bodyPr/>
        <a:lstStyle/>
        <a:p>
          <a:endParaRPr lang="fr-FR" sz="1200"/>
        </a:p>
      </dgm:t>
    </dgm:pt>
    <dgm:pt modelId="{31A616BB-C242-904F-BAE5-29688D6543BF}" type="sibTrans" cxnId="{CCE27F9A-00BF-5442-B436-82D556B4A02E}">
      <dgm:prSet/>
      <dgm:spPr/>
      <dgm:t>
        <a:bodyPr/>
        <a:lstStyle/>
        <a:p>
          <a:endParaRPr lang="fr-FR" sz="1200"/>
        </a:p>
      </dgm:t>
    </dgm:pt>
    <dgm:pt modelId="{62AE8A9E-CB12-1F46-8DC6-410385182C3F}">
      <dgm:prSet custT="1"/>
      <dgm:spPr/>
      <dgm:t>
        <a:bodyPr/>
        <a:lstStyle/>
        <a:p>
          <a:pPr rtl="0"/>
          <a:r>
            <a:rPr lang="fr-FR" sz="1200" dirty="0">
              <a:solidFill>
                <a:srgbClr val="000000"/>
              </a:solidFill>
            </a:rPr>
            <a:t>1. Exemplarité</a:t>
          </a:r>
        </a:p>
      </dgm:t>
    </dgm:pt>
    <dgm:pt modelId="{1AFDF346-8583-EE4C-ACDF-A52575D0E2D9}" type="parTrans" cxnId="{1C59455E-E716-844D-A571-C0D8D38E08AC}">
      <dgm:prSet/>
      <dgm:spPr/>
      <dgm:t>
        <a:bodyPr/>
        <a:lstStyle/>
        <a:p>
          <a:endParaRPr lang="fr-FR" sz="1200"/>
        </a:p>
      </dgm:t>
    </dgm:pt>
    <dgm:pt modelId="{E8583F41-8ED1-CA40-A61B-73EF72097E61}" type="sibTrans" cxnId="{1C59455E-E716-844D-A571-C0D8D38E08AC}">
      <dgm:prSet/>
      <dgm:spPr/>
      <dgm:t>
        <a:bodyPr/>
        <a:lstStyle/>
        <a:p>
          <a:endParaRPr lang="fr-FR" sz="1200"/>
        </a:p>
      </dgm:t>
    </dgm:pt>
    <dgm:pt modelId="{B95314D4-31E3-CC44-8950-02A8DAD21B18}">
      <dgm:prSet custT="1"/>
      <dgm:spPr/>
      <dgm:t>
        <a:bodyPr/>
        <a:lstStyle/>
        <a:p>
          <a:pPr rtl="0"/>
          <a:r>
            <a:rPr lang="fr-FR" sz="1200" dirty="0">
              <a:solidFill>
                <a:srgbClr val="000000"/>
              </a:solidFill>
            </a:rPr>
            <a:t>2. Prévenir et gérer les conflits</a:t>
          </a:r>
        </a:p>
      </dgm:t>
    </dgm:pt>
    <dgm:pt modelId="{7EB2C883-E25A-674C-8889-0A6218696710}" type="parTrans" cxnId="{15D7889F-563C-BC4F-AB95-6217DF85827A}">
      <dgm:prSet/>
      <dgm:spPr/>
      <dgm:t>
        <a:bodyPr/>
        <a:lstStyle/>
        <a:p>
          <a:endParaRPr lang="fr-FR" sz="1200"/>
        </a:p>
      </dgm:t>
    </dgm:pt>
    <dgm:pt modelId="{361F4D62-8209-3941-B59A-1E67515736AF}" type="sibTrans" cxnId="{15D7889F-563C-BC4F-AB95-6217DF85827A}">
      <dgm:prSet/>
      <dgm:spPr/>
      <dgm:t>
        <a:bodyPr/>
        <a:lstStyle/>
        <a:p>
          <a:endParaRPr lang="fr-FR" sz="1200"/>
        </a:p>
      </dgm:t>
    </dgm:pt>
    <dgm:pt modelId="{DA8E2E69-B4BA-6543-AF1B-D58FF7320138}">
      <dgm:prSet custT="1"/>
      <dgm:spPr/>
      <dgm:t>
        <a:bodyPr/>
        <a:lstStyle/>
        <a:p>
          <a:pPr rtl="0"/>
          <a:endParaRPr lang="fr-FR" sz="1200" b="1" dirty="0">
            <a:solidFill>
              <a:schemeClr val="tx1"/>
            </a:solidFill>
          </a:endParaRPr>
        </a:p>
        <a:p>
          <a:pPr rtl="0"/>
          <a:endParaRPr lang="fr-FR" sz="1200" b="1" dirty="0">
            <a:solidFill>
              <a:schemeClr val="tx1"/>
            </a:solidFill>
          </a:endParaRPr>
        </a:p>
        <a:p>
          <a:pPr rtl="0"/>
          <a:r>
            <a:rPr lang="fr-FR" sz="1200" b="1" dirty="0">
              <a:solidFill>
                <a:schemeClr val="tx1"/>
              </a:solidFill>
            </a:rPr>
            <a:t>Obligation de fidélité (321aCO)</a:t>
          </a:r>
        </a:p>
        <a:p>
          <a:pPr rtl="0"/>
          <a:endParaRPr lang="fr-FR" sz="1200" dirty="0">
            <a:solidFill>
              <a:schemeClr val="tx1"/>
            </a:solidFill>
          </a:endParaRPr>
        </a:p>
        <a:p>
          <a:pPr rtl="0"/>
          <a:r>
            <a:rPr lang="fr-FR" sz="1200" dirty="0">
              <a:solidFill>
                <a:schemeClr val="tx1"/>
              </a:solidFill>
            </a:rPr>
            <a:t>Vaut de manière accrue pour les cadres !</a:t>
          </a:r>
        </a:p>
      </dgm:t>
    </dgm:pt>
    <dgm:pt modelId="{A7A10C0D-9456-7741-8622-9044C09F6423}" type="parTrans" cxnId="{8336AF8E-C7AF-6048-964D-7E64C13828D7}">
      <dgm:prSet/>
      <dgm:spPr/>
      <dgm:t>
        <a:bodyPr/>
        <a:lstStyle/>
        <a:p>
          <a:endParaRPr lang="fr-FR" sz="1200"/>
        </a:p>
      </dgm:t>
    </dgm:pt>
    <dgm:pt modelId="{EA4FC586-9E44-4147-B221-3A06BA53766C}" type="sibTrans" cxnId="{8336AF8E-C7AF-6048-964D-7E64C13828D7}">
      <dgm:prSet/>
      <dgm:spPr/>
      <dgm:t>
        <a:bodyPr/>
        <a:lstStyle/>
        <a:p>
          <a:endParaRPr lang="fr-FR" sz="1200"/>
        </a:p>
      </dgm:t>
    </dgm:pt>
    <dgm:pt modelId="{F5E8BEE3-F67C-F54D-9987-E43AC73DC225}" type="pres">
      <dgm:prSet presAssocID="{ECF39DFC-530A-C84D-86BC-D45DB59866E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6629B6-4346-8444-8CD4-A4F3E8067432}" type="pres">
      <dgm:prSet presAssocID="{ECF39DFC-530A-C84D-86BC-D45DB59866E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B0A5CD-6D1E-1241-BBC1-79A8F94C6B48}" type="pres">
      <dgm:prSet presAssocID="{ECF39DFC-530A-C84D-86BC-D45DB59866E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F44C13-EDAF-BE4E-A5BB-93EC2BF8382B}" type="pres">
      <dgm:prSet presAssocID="{ECF39DFC-530A-C84D-86BC-D45DB59866E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FCD484-DE95-D747-8AD8-1504D49E2C9D}" type="pres">
      <dgm:prSet presAssocID="{ECF39DFC-530A-C84D-86BC-D45DB59866E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E3688E-AB2F-B54D-ACAA-7EA0BB75D2A8}" type="presOf" srcId="{A90DCCC4-13A8-1342-B714-B4E9DD60569D}" destId="{30FCD484-DE95-D747-8AD8-1504D49E2C9D}" srcOrd="0" destOrd="0" presId="urn:microsoft.com/office/officeart/2005/8/layout/pyramid4"/>
    <dgm:cxn modelId="{D775E2CC-0657-8C42-B597-DE59398D09D1}" type="presOf" srcId="{DA8E2E69-B4BA-6543-AF1B-D58FF7320138}" destId="{3BF44C13-EDAF-BE4E-A5BB-93EC2BF8382B}" srcOrd="0" destOrd="0" presId="urn:microsoft.com/office/officeart/2005/8/layout/pyramid4"/>
    <dgm:cxn modelId="{9D520BEC-E219-6C48-8305-91310ABFFED4}" type="presOf" srcId="{B95314D4-31E3-CC44-8950-02A8DAD21B18}" destId="{51B0A5CD-6D1E-1241-BBC1-79A8F94C6B48}" srcOrd="0" destOrd="0" presId="urn:microsoft.com/office/officeart/2005/8/layout/pyramid4"/>
    <dgm:cxn modelId="{1C59455E-E716-844D-A571-C0D8D38E08AC}" srcId="{ECF39DFC-530A-C84D-86BC-D45DB59866E1}" destId="{62AE8A9E-CB12-1F46-8DC6-410385182C3F}" srcOrd="0" destOrd="0" parTransId="{1AFDF346-8583-EE4C-ACDF-A52575D0E2D9}" sibTransId="{E8583F41-8ED1-CA40-A61B-73EF72097E61}"/>
    <dgm:cxn modelId="{0F0F91EE-F87C-8245-BCB8-05BA1764D812}" type="presOf" srcId="{62AE8A9E-CB12-1F46-8DC6-410385182C3F}" destId="{0A6629B6-4346-8444-8CD4-A4F3E8067432}" srcOrd="0" destOrd="0" presId="urn:microsoft.com/office/officeart/2005/8/layout/pyramid4"/>
    <dgm:cxn modelId="{A5ADE9C5-6A4E-0344-B4F1-29BFE556F3DB}" type="presOf" srcId="{ECF39DFC-530A-C84D-86BC-D45DB59866E1}" destId="{F5E8BEE3-F67C-F54D-9987-E43AC73DC225}" srcOrd="0" destOrd="0" presId="urn:microsoft.com/office/officeart/2005/8/layout/pyramid4"/>
    <dgm:cxn modelId="{8336AF8E-C7AF-6048-964D-7E64C13828D7}" srcId="{ECF39DFC-530A-C84D-86BC-D45DB59866E1}" destId="{DA8E2E69-B4BA-6543-AF1B-D58FF7320138}" srcOrd="2" destOrd="0" parTransId="{A7A10C0D-9456-7741-8622-9044C09F6423}" sibTransId="{EA4FC586-9E44-4147-B221-3A06BA53766C}"/>
    <dgm:cxn modelId="{15D7889F-563C-BC4F-AB95-6217DF85827A}" srcId="{ECF39DFC-530A-C84D-86BC-D45DB59866E1}" destId="{B95314D4-31E3-CC44-8950-02A8DAD21B18}" srcOrd="1" destOrd="0" parTransId="{7EB2C883-E25A-674C-8889-0A6218696710}" sibTransId="{361F4D62-8209-3941-B59A-1E67515736AF}"/>
    <dgm:cxn modelId="{CCE27F9A-00BF-5442-B436-82D556B4A02E}" srcId="{ECF39DFC-530A-C84D-86BC-D45DB59866E1}" destId="{A90DCCC4-13A8-1342-B714-B4E9DD60569D}" srcOrd="3" destOrd="0" parTransId="{535E8728-22CD-1347-B046-A17BDCD6A1B9}" sibTransId="{31A616BB-C242-904F-BAE5-29688D6543BF}"/>
    <dgm:cxn modelId="{C8220C6B-26BB-7C4E-A29D-80CC9DFAF33D}" type="presParOf" srcId="{F5E8BEE3-F67C-F54D-9987-E43AC73DC225}" destId="{0A6629B6-4346-8444-8CD4-A4F3E8067432}" srcOrd="0" destOrd="0" presId="urn:microsoft.com/office/officeart/2005/8/layout/pyramid4"/>
    <dgm:cxn modelId="{4EA1B3B5-9807-894D-8F5C-B8C5F60E377F}" type="presParOf" srcId="{F5E8BEE3-F67C-F54D-9987-E43AC73DC225}" destId="{51B0A5CD-6D1E-1241-BBC1-79A8F94C6B48}" srcOrd="1" destOrd="0" presId="urn:microsoft.com/office/officeart/2005/8/layout/pyramid4"/>
    <dgm:cxn modelId="{CB585A19-22B1-4849-BAD1-9AB473EF12E7}" type="presParOf" srcId="{F5E8BEE3-F67C-F54D-9987-E43AC73DC225}" destId="{3BF44C13-EDAF-BE4E-A5BB-93EC2BF8382B}" srcOrd="2" destOrd="0" presId="urn:microsoft.com/office/officeart/2005/8/layout/pyramid4"/>
    <dgm:cxn modelId="{1E0C8E32-5B94-514A-8C34-FA20ABA212AA}" type="presParOf" srcId="{F5E8BEE3-F67C-F54D-9987-E43AC73DC225}" destId="{30FCD484-DE95-D747-8AD8-1504D49E2C9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48120-14E9-6843-9889-E4594E58A3EC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EF48B8C-EFC6-5B4A-B5CA-158DEC357C51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H" dirty="0"/>
            <a:t>Art. 7.1.2 al. 3</a:t>
          </a:r>
        </a:p>
        <a:p>
          <a:r>
            <a:rPr lang="fr-CH" dirty="0"/>
            <a:t>Directive </a:t>
          </a:r>
          <a:r>
            <a:rPr lang="fr-CH" b="0" dirty="0">
              <a:solidFill>
                <a:schemeClr val="tx1"/>
              </a:solidFill>
            </a:rPr>
            <a:t>concernant la prévention et la gestion des conflits ainsi que le harcèlement et autres atteintes à la personnalité</a:t>
          </a:r>
        </a:p>
        <a:p>
          <a:r>
            <a:rPr lang="fr-CH" dirty="0"/>
            <a:t>Annexe </a:t>
          </a:r>
          <a:r>
            <a:rPr lang="fr-CH" b="0" dirty="0">
              <a:solidFill>
                <a:srgbClr val="000000"/>
              </a:solidFill>
            </a:rPr>
            <a:t>Déroulement de l’enquête</a:t>
          </a:r>
          <a:endParaRPr lang="fr-FR" b="0" dirty="0">
            <a:solidFill>
              <a:srgbClr val="000000"/>
            </a:solidFill>
          </a:endParaRPr>
        </a:p>
      </dgm:t>
    </dgm:pt>
    <dgm:pt modelId="{C22A2CFE-7DD1-2448-BF31-259625051B21}" type="sibTrans" cxnId="{B9CC8E21-5604-7A4E-9FBD-B764A6031C5F}">
      <dgm:prSet/>
      <dgm:spPr/>
      <dgm:t>
        <a:bodyPr/>
        <a:lstStyle/>
        <a:p>
          <a:endParaRPr lang="fr-FR"/>
        </a:p>
      </dgm:t>
    </dgm:pt>
    <dgm:pt modelId="{DD9363DF-665C-2B4A-87D9-4D571D3BDE9B}" type="parTrans" cxnId="{B9CC8E21-5604-7A4E-9FBD-B764A6031C5F}">
      <dgm:prSet/>
      <dgm:spPr/>
      <dgm:t>
        <a:bodyPr/>
        <a:lstStyle/>
        <a:p>
          <a:endParaRPr lang="fr-FR"/>
        </a:p>
      </dgm:t>
    </dgm:pt>
    <dgm:pt modelId="{FF9BFC51-14E1-2C4B-9866-9E80FB33C7B2}">
      <dgm:prSet phldrT="[Texte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CCT 21</a:t>
          </a:r>
        </a:p>
      </dgm:t>
    </dgm:pt>
    <dgm:pt modelId="{756FB03D-78A7-F14E-9368-26E063FCDB08}" type="sibTrans" cxnId="{DF6BC480-B09A-924D-BA80-AAC154AA9D6F}">
      <dgm:prSet/>
      <dgm:spPr/>
      <dgm:t>
        <a:bodyPr/>
        <a:lstStyle/>
        <a:p>
          <a:endParaRPr lang="fr-FR"/>
        </a:p>
      </dgm:t>
    </dgm:pt>
    <dgm:pt modelId="{3889C989-71B5-9145-A57B-7CDFD8D2EDBA}" type="parTrans" cxnId="{DF6BC480-B09A-924D-BA80-AAC154AA9D6F}">
      <dgm:prSet/>
      <dgm:spPr/>
      <dgm:t>
        <a:bodyPr/>
        <a:lstStyle/>
        <a:p>
          <a:endParaRPr lang="fr-FR"/>
        </a:p>
      </dgm:t>
    </dgm:pt>
    <dgm:pt modelId="{56E3013C-D5F1-5745-9758-CCE00DA2A471}" type="pres">
      <dgm:prSet presAssocID="{4F348120-14E9-6843-9889-E4594E58A3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9A4C0C0-B3C2-544E-92B2-1DC46C7AB0E2}" type="pres">
      <dgm:prSet presAssocID="{FF9BFC51-14E1-2C4B-9866-9E80FB33C7B2}" presName="horFlow" presStyleCnt="0"/>
      <dgm:spPr/>
    </dgm:pt>
    <dgm:pt modelId="{5C8958F0-5DA2-2549-9DF9-7AC021288C47}" type="pres">
      <dgm:prSet presAssocID="{FF9BFC51-14E1-2C4B-9866-9E80FB33C7B2}" presName="bigChev" presStyleLbl="node1" presStyleIdx="0" presStyleCnt="1"/>
      <dgm:spPr/>
      <dgm:t>
        <a:bodyPr/>
        <a:lstStyle/>
        <a:p>
          <a:endParaRPr lang="fr-FR"/>
        </a:p>
      </dgm:t>
    </dgm:pt>
    <dgm:pt modelId="{C83E62BD-355D-B643-BF23-8E37D3FB6A0B}" type="pres">
      <dgm:prSet presAssocID="{DD9363DF-665C-2B4A-87D9-4D571D3BDE9B}" presName="parTrans" presStyleCnt="0"/>
      <dgm:spPr/>
    </dgm:pt>
    <dgm:pt modelId="{7F810585-057E-1942-A3C9-600C5AF7F4BD}" type="pres">
      <dgm:prSet presAssocID="{8EF48B8C-EFC6-5B4A-B5CA-158DEC357C51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394788-09D6-A34F-8FB8-1DB3E6703477}" type="presOf" srcId="{FF9BFC51-14E1-2C4B-9866-9E80FB33C7B2}" destId="{5C8958F0-5DA2-2549-9DF9-7AC021288C47}" srcOrd="0" destOrd="0" presId="urn:microsoft.com/office/officeart/2005/8/layout/lProcess3"/>
    <dgm:cxn modelId="{B9CC8E21-5604-7A4E-9FBD-B764A6031C5F}" srcId="{FF9BFC51-14E1-2C4B-9866-9E80FB33C7B2}" destId="{8EF48B8C-EFC6-5B4A-B5CA-158DEC357C51}" srcOrd="0" destOrd="0" parTransId="{DD9363DF-665C-2B4A-87D9-4D571D3BDE9B}" sibTransId="{C22A2CFE-7DD1-2448-BF31-259625051B21}"/>
    <dgm:cxn modelId="{02C29DB0-C2E5-D641-8B37-521DE5D464AD}" type="presOf" srcId="{4F348120-14E9-6843-9889-E4594E58A3EC}" destId="{56E3013C-D5F1-5745-9758-CCE00DA2A471}" srcOrd="0" destOrd="0" presId="urn:microsoft.com/office/officeart/2005/8/layout/lProcess3"/>
    <dgm:cxn modelId="{6C8DB328-E7A0-8144-94D6-2ACE76573A98}" type="presOf" srcId="{8EF48B8C-EFC6-5B4A-B5CA-158DEC357C51}" destId="{7F810585-057E-1942-A3C9-600C5AF7F4BD}" srcOrd="0" destOrd="0" presId="urn:microsoft.com/office/officeart/2005/8/layout/lProcess3"/>
    <dgm:cxn modelId="{DF6BC480-B09A-924D-BA80-AAC154AA9D6F}" srcId="{4F348120-14E9-6843-9889-E4594E58A3EC}" destId="{FF9BFC51-14E1-2C4B-9866-9E80FB33C7B2}" srcOrd="0" destOrd="0" parTransId="{3889C989-71B5-9145-A57B-7CDFD8D2EDBA}" sibTransId="{756FB03D-78A7-F14E-9368-26E063FCDB08}"/>
    <dgm:cxn modelId="{4810B436-8480-0046-AAAC-3A0B8CDC1151}" type="presParOf" srcId="{56E3013C-D5F1-5745-9758-CCE00DA2A471}" destId="{B9A4C0C0-B3C2-544E-92B2-1DC46C7AB0E2}" srcOrd="0" destOrd="0" presId="urn:microsoft.com/office/officeart/2005/8/layout/lProcess3"/>
    <dgm:cxn modelId="{59893523-935A-4B4A-8874-0FDBEF41E57B}" type="presParOf" srcId="{B9A4C0C0-B3C2-544E-92B2-1DC46C7AB0E2}" destId="{5C8958F0-5DA2-2549-9DF9-7AC021288C47}" srcOrd="0" destOrd="0" presId="urn:microsoft.com/office/officeart/2005/8/layout/lProcess3"/>
    <dgm:cxn modelId="{BC87E489-CCC6-B241-8D12-35FCF9166F50}" type="presParOf" srcId="{B9A4C0C0-B3C2-544E-92B2-1DC46C7AB0E2}" destId="{C83E62BD-355D-B643-BF23-8E37D3FB6A0B}" srcOrd="1" destOrd="0" presId="urn:microsoft.com/office/officeart/2005/8/layout/lProcess3"/>
    <dgm:cxn modelId="{9A409FEB-9C00-E047-A747-C9E3EAB0E6D9}" type="presParOf" srcId="{B9A4C0C0-B3C2-544E-92B2-1DC46C7AB0E2}" destId="{7F810585-057E-1942-A3C9-600C5AF7F4B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48120-14E9-6843-9889-E4594E58A3EC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95AE64C-4A64-E64A-87A0-F0CF35BD2E46}">
      <dgm:prSet phldrT="[Texte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Règlement interne institution</a:t>
          </a:r>
        </a:p>
      </dgm:t>
    </dgm:pt>
    <dgm:pt modelId="{A69B32A9-276F-CB43-8354-9CFD358FE38E}" type="parTrans" cxnId="{8874AFFD-D128-B645-965E-9DBB8C8E8966}">
      <dgm:prSet/>
      <dgm:spPr/>
      <dgm:t>
        <a:bodyPr/>
        <a:lstStyle/>
        <a:p>
          <a:endParaRPr lang="fr-FR"/>
        </a:p>
      </dgm:t>
    </dgm:pt>
    <dgm:pt modelId="{888A805E-F273-2946-8703-A55BB506E9F6}" type="sibTrans" cxnId="{8874AFFD-D128-B645-965E-9DBB8C8E8966}">
      <dgm:prSet/>
      <dgm:spPr/>
      <dgm:t>
        <a:bodyPr/>
        <a:lstStyle/>
        <a:p>
          <a:endParaRPr lang="fr-FR"/>
        </a:p>
      </dgm:t>
    </dgm:pt>
    <dgm:pt modelId="{9035274E-2C40-AF40-8E99-C3B31853CAEC}">
      <dgm:prSet phldrT="[Texte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0" dirty="0"/>
            <a:t>Directive interne</a:t>
          </a:r>
        </a:p>
        <a:p>
          <a:r>
            <a:rPr lang="fr-FR" b="0" dirty="0">
              <a:solidFill>
                <a:schemeClr val="tx1"/>
              </a:solidFill>
            </a:rPr>
            <a:t>Règlement du personnel</a:t>
          </a:r>
        </a:p>
        <a:p>
          <a:r>
            <a:rPr lang="fr-FR" b="0" dirty="0">
              <a:solidFill>
                <a:schemeClr val="tx1"/>
              </a:solidFill>
            </a:rPr>
            <a:t>Charte</a:t>
          </a:r>
        </a:p>
      </dgm:t>
    </dgm:pt>
    <dgm:pt modelId="{20124008-9BBF-274B-96F4-A797BDD8A27A}" type="parTrans" cxnId="{6F59B2D3-2CF1-8A44-A855-BC13DEF41D69}">
      <dgm:prSet/>
      <dgm:spPr/>
      <dgm:t>
        <a:bodyPr/>
        <a:lstStyle/>
        <a:p>
          <a:endParaRPr lang="fr-FR"/>
        </a:p>
      </dgm:t>
    </dgm:pt>
    <dgm:pt modelId="{AF24542E-3A80-4543-9E38-3BFEF8DA5D32}" type="sibTrans" cxnId="{6F59B2D3-2CF1-8A44-A855-BC13DEF41D69}">
      <dgm:prSet/>
      <dgm:spPr/>
      <dgm:t>
        <a:bodyPr/>
        <a:lstStyle/>
        <a:p>
          <a:endParaRPr lang="fr-FR"/>
        </a:p>
      </dgm:t>
    </dgm:pt>
    <dgm:pt modelId="{56E3013C-D5F1-5745-9758-CCE00DA2A471}" type="pres">
      <dgm:prSet presAssocID="{4F348120-14E9-6843-9889-E4594E58A3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96C09B8-5A30-B140-8291-11CACD2E52DC}" type="pres">
      <dgm:prSet presAssocID="{295AE64C-4A64-E64A-87A0-F0CF35BD2E46}" presName="horFlow" presStyleCnt="0"/>
      <dgm:spPr/>
    </dgm:pt>
    <dgm:pt modelId="{3D7C3442-1C9E-8347-85C1-E2E8EFCD2AA1}" type="pres">
      <dgm:prSet presAssocID="{295AE64C-4A64-E64A-87A0-F0CF35BD2E46}" presName="bigChev" presStyleLbl="node1" presStyleIdx="0" presStyleCnt="1"/>
      <dgm:spPr/>
      <dgm:t>
        <a:bodyPr/>
        <a:lstStyle/>
        <a:p>
          <a:endParaRPr lang="fr-FR"/>
        </a:p>
      </dgm:t>
    </dgm:pt>
    <dgm:pt modelId="{3735B58C-74F2-BF43-AE69-8157938D346C}" type="pres">
      <dgm:prSet presAssocID="{20124008-9BBF-274B-96F4-A797BDD8A27A}" presName="parTrans" presStyleCnt="0"/>
      <dgm:spPr/>
    </dgm:pt>
    <dgm:pt modelId="{258B31D9-DF10-AC4F-886E-D1F1DA51175A}" type="pres">
      <dgm:prSet presAssocID="{9035274E-2C40-AF40-8E99-C3B31853CAEC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59B2D3-2CF1-8A44-A855-BC13DEF41D69}" srcId="{295AE64C-4A64-E64A-87A0-F0CF35BD2E46}" destId="{9035274E-2C40-AF40-8E99-C3B31853CAEC}" srcOrd="0" destOrd="0" parTransId="{20124008-9BBF-274B-96F4-A797BDD8A27A}" sibTransId="{AF24542E-3A80-4543-9E38-3BFEF8DA5D32}"/>
    <dgm:cxn modelId="{C7C0A3FA-C97B-DE47-8513-D6BA883D71AD}" type="presOf" srcId="{9035274E-2C40-AF40-8E99-C3B31853CAEC}" destId="{258B31D9-DF10-AC4F-886E-D1F1DA51175A}" srcOrd="0" destOrd="0" presId="urn:microsoft.com/office/officeart/2005/8/layout/lProcess3"/>
    <dgm:cxn modelId="{B67DF0B5-8DE1-C342-BEE2-D4435226431D}" type="presOf" srcId="{295AE64C-4A64-E64A-87A0-F0CF35BD2E46}" destId="{3D7C3442-1C9E-8347-85C1-E2E8EFCD2AA1}" srcOrd="0" destOrd="0" presId="urn:microsoft.com/office/officeart/2005/8/layout/lProcess3"/>
    <dgm:cxn modelId="{8874AFFD-D128-B645-965E-9DBB8C8E8966}" srcId="{4F348120-14E9-6843-9889-E4594E58A3EC}" destId="{295AE64C-4A64-E64A-87A0-F0CF35BD2E46}" srcOrd="0" destOrd="0" parTransId="{A69B32A9-276F-CB43-8354-9CFD358FE38E}" sibTransId="{888A805E-F273-2946-8703-A55BB506E9F6}"/>
    <dgm:cxn modelId="{1A4D2856-0A91-1043-B03D-D056DF04D6DC}" type="presOf" srcId="{4F348120-14E9-6843-9889-E4594E58A3EC}" destId="{56E3013C-D5F1-5745-9758-CCE00DA2A471}" srcOrd="0" destOrd="0" presId="urn:microsoft.com/office/officeart/2005/8/layout/lProcess3"/>
    <dgm:cxn modelId="{AE05CC31-87CD-9A4E-BB81-F53F44EDC350}" type="presParOf" srcId="{56E3013C-D5F1-5745-9758-CCE00DA2A471}" destId="{B96C09B8-5A30-B140-8291-11CACD2E52DC}" srcOrd="0" destOrd="0" presId="urn:microsoft.com/office/officeart/2005/8/layout/lProcess3"/>
    <dgm:cxn modelId="{A3C4CA38-CB99-2443-B3F3-6C5097506FA2}" type="presParOf" srcId="{B96C09B8-5A30-B140-8291-11CACD2E52DC}" destId="{3D7C3442-1C9E-8347-85C1-E2E8EFCD2AA1}" srcOrd="0" destOrd="0" presId="urn:microsoft.com/office/officeart/2005/8/layout/lProcess3"/>
    <dgm:cxn modelId="{547BE00E-E049-D74A-BF9B-93661E3D056A}" type="presParOf" srcId="{B96C09B8-5A30-B140-8291-11CACD2E52DC}" destId="{3735B58C-74F2-BF43-AE69-8157938D346C}" srcOrd="1" destOrd="0" presId="urn:microsoft.com/office/officeart/2005/8/layout/lProcess3"/>
    <dgm:cxn modelId="{ADC225E5-AF56-9447-9EE8-D9D11D2E7F60}" type="presParOf" srcId="{B96C09B8-5A30-B140-8291-11CACD2E52DC}" destId="{258B31D9-DF10-AC4F-886E-D1F1DA51175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DDB2-D14D-7B48-A8FE-8A51E93B6647}">
      <dsp:nvSpPr>
        <dsp:cNvPr id="0" name=""/>
        <dsp:cNvSpPr/>
      </dsp:nvSpPr>
      <dsp:spPr>
        <a:xfrm>
          <a:off x="671869" y="887"/>
          <a:ext cx="4050506" cy="16202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Droit fédéral</a:t>
          </a:r>
        </a:p>
      </dsp:txBody>
      <dsp:txXfrm>
        <a:off x="1481970" y="887"/>
        <a:ext cx="2430304" cy="1620202"/>
      </dsp:txXfrm>
    </dsp:sp>
    <dsp:sp modelId="{4950DC1A-B6FC-5444-8414-3D42D60A2F23}">
      <dsp:nvSpPr>
        <dsp:cNvPr id="0" name=""/>
        <dsp:cNvSpPr/>
      </dsp:nvSpPr>
      <dsp:spPr>
        <a:xfrm>
          <a:off x="4195810" y="138605"/>
          <a:ext cx="3361920" cy="134476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CO 328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/>
            <a:t>LTr</a:t>
          </a:r>
          <a:r>
            <a:rPr lang="fr-FR" sz="1800" kern="1200" dirty="0"/>
            <a:t>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OLT3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/>
            <a:t>LEg</a:t>
          </a:r>
          <a:r>
            <a:rPr lang="fr-FR" sz="1800" kern="1200" dirty="0"/>
            <a:t> 4</a:t>
          </a:r>
        </a:p>
      </dsp:txBody>
      <dsp:txXfrm>
        <a:off x="4868194" y="138605"/>
        <a:ext cx="2017152" cy="1344768"/>
      </dsp:txXfrm>
    </dsp:sp>
    <dsp:sp modelId="{5C8958F0-5DA2-2549-9DF9-7AC021288C47}">
      <dsp:nvSpPr>
        <dsp:cNvPr id="0" name=""/>
        <dsp:cNvSpPr/>
      </dsp:nvSpPr>
      <dsp:spPr>
        <a:xfrm>
          <a:off x="671869" y="1847918"/>
          <a:ext cx="4050506" cy="162020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CCT 21</a:t>
          </a:r>
        </a:p>
      </dsp:txBody>
      <dsp:txXfrm>
        <a:off x="1481970" y="1847918"/>
        <a:ext cx="2430304" cy="1620202"/>
      </dsp:txXfrm>
    </dsp:sp>
    <dsp:sp modelId="{7F810585-057E-1942-A3C9-600C5AF7F4BD}">
      <dsp:nvSpPr>
        <dsp:cNvPr id="0" name=""/>
        <dsp:cNvSpPr/>
      </dsp:nvSpPr>
      <dsp:spPr>
        <a:xfrm>
          <a:off x="4195810" y="1985635"/>
          <a:ext cx="3361920" cy="134476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/>
            <a:t>Art. 7.1.2 al.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/>
            <a:t>Directive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/>
            <a:t>Annexe</a:t>
          </a:r>
          <a:endParaRPr lang="fr-FR" sz="1800" kern="1200" dirty="0"/>
        </a:p>
      </dsp:txBody>
      <dsp:txXfrm>
        <a:off x="4868194" y="1985635"/>
        <a:ext cx="2017152" cy="1344768"/>
      </dsp:txXfrm>
    </dsp:sp>
    <dsp:sp modelId="{3D7C3442-1C9E-8347-85C1-E2E8EFCD2AA1}">
      <dsp:nvSpPr>
        <dsp:cNvPr id="0" name=""/>
        <dsp:cNvSpPr/>
      </dsp:nvSpPr>
      <dsp:spPr>
        <a:xfrm>
          <a:off x="671869" y="3694949"/>
          <a:ext cx="4050506" cy="162020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Règlement interne institution</a:t>
          </a:r>
        </a:p>
      </dsp:txBody>
      <dsp:txXfrm>
        <a:off x="1481970" y="3694949"/>
        <a:ext cx="2430304" cy="1620202"/>
      </dsp:txXfrm>
    </dsp:sp>
    <dsp:sp modelId="{258B31D9-DF10-AC4F-886E-D1F1DA51175A}">
      <dsp:nvSpPr>
        <dsp:cNvPr id="0" name=""/>
        <dsp:cNvSpPr/>
      </dsp:nvSpPr>
      <dsp:spPr>
        <a:xfrm>
          <a:off x="4195810" y="3832666"/>
          <a:ext cx="3361920" cy="134476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Règlement général du personnel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Directive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Charte</a:t>
          </a:r>
        </a:p>
      </dsp:txBody>
      <dsp:txXfrm>
        <a:off x="4868194" y="3832666"/>
        <a:ext cx="2017152" cy="1344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ADE25-F07D-1940-B50A-E2D14924D435}">
      <dsp:nvSpPr>
        <dsp:cNvPr id="0" name=""/>
        <dsp:cNvSpPr/>
      </dsp:nvSpPr>
      <dsp:spPr>
        <a:xfrm>
          <a:off x="2571" y="72685"/>
          <a:ext cx="2507456" cy="5472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Art. 328 CO</a:t>
          </a:r>
        </a:p>
      </dsp:txBody>
      <dsp:txXfrm>
        <a:off x="2571" y="72685"/>
        <a:ext cx="2507456" cy="547200"/>
      </dsp:txXfrm>
    </dsp:sp>
    <dsp:sp modelId="{843C2ED0-38BD-8C4C-AE25-89196C019C3A}">
      <dsp:nvSpPr>
        <dsp:cNvPr id="0" name=""/>
        <dsp:cNvSpPr/>
      </dsp:nvSpPr>
      <dsp:spPr>
        <a:xfrm>
          <a:off x="2571" y="619885"/>
          <a:ext cx="2507456" cy="383339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0" u="sng" kern="1200" dirty="0">
              <a:solidFill>
                <a:srgbClr val="C00000"/>
              </a:solidFill>
            </a:rPr>
            <a:t>L’employeur</a:t>
          </a:r>
          <a:r>
            <a:rPr lang="fr-FR" sz="1900" b="0" kern="1200" dirty="0"/>
            <a:t> respecte</a:t>
          </a:r>
          <a:r>
            <a:rPr lang="fr-FR" sz="1900" kern="1200" dirty="0"/>
            <a:t> la </a:t>
          </a:r>
          <a:r>
            <a:rPr lang="fr-FR" sz="1900" b="1" kern="1200" dirty="0"/>
            <a:t>personnalité </a:t>
          </a:r>
          <a:r>
            <a:rPr lang="fr-FR" sz="1900" b="0" kern="1200" dirty="0"/>
            <a:t>+ égards pour la </a:t>
          </a:r>
          <a:r>
            <a:rPr lang="fr-FR" sz="1900" b="1" kern="1200" dirty="0"/>
            <a:t>santé</a:t>
          </a:r>
          <a:r>
            <a:rPr lang="fr-FR" sz="1900" b="0" kern="1200" dirty="0"/>
            <a:t> + interdiction du </a:t>
          </a:r>
          <a:r>
            <a:rPr lang="fr-FR" sz="1900" b="1" kern="1200" dirty="0"/>
            <a:t>harcèlement sexuel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/>
            <a:t>TF</a:t>
          </a:r>
          <a:r>
            <a:rPr lang="fr-FR" sz="1900" kern="1200" dirty="0"/>
            <a:t>: aussi pour </a:t>
          </a:r>
          <a:r>
            <a:rPr lang="fr-FR" sz="1900" kern="1200" dirty="0" err="1"/>
            <a:t>mobbing</a:t>
          </a:r>
          <a:endParaRPr lang="fr-FR" sz="1900" kern="1200" dirty="0"/>
        </a:p>
      </dsp:txBody>
      <dsp:txXfrm>
        <a:off x="2571" y="619885"/>
        <a:ext cx="2507456" cy="3833392"/>
      </dsp:txXfrm>
    </dsp:sp>
    <dsp:sp modelId="{F02D9FC8-5000-AA4C-912F-9A78EFDA0AA3}">
      <dsp:nvSpPr>
        <dsp:cNvPr id="0" name=""/>
        <dsp:cNvSpPr/>
      </dsp:nvSpPr>
      <dsp:spPr>
        <a:xfrm>
          <a:off x="2861071" y="72685"/>
          <a:ext cx="2507456" cy="5472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Art. 6 </a:t>
          </a:r>
          <a:r>
            <a:rPr lang="fr-FR" sz="1900" kern="1200" dirty="0" err="1"/>
            <a:t>LTr</a:t>
          </a:r>
          <a:endParaRPr lang="fr-FR" sz="1900" kern="1200" dirty="0"/>
        </a:p>
      </dsp:txBody>
      <dsp:txXfrm>
        <a:off x="2861071" y="72685"/>
        <a:ext cx="2507456" cy="547200"/>
      </dsp:txXfrm>
    </dsp:sp>
    <dsp:sp modelId="{A42DB0E0-B1D3-A34E-96CB-EA351EF222BE}">
      <dsp:nvSpPr>
        <dsp:cNvPr id="0" name=""/>
        <dsp:cNvSpPr/>
      </dsp:nvSpPr>
      <dsp:spPr>
        <a:xfrm>
          <a:off x="2861071" y="619885"/>
          <a:ext cx="2507456" cy="383339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/>
            <a:t>Toutes les </a:t>
          </a:r>
          <a:r>
            <a:rPr lang="fr-FR" sz="1900" b="1" kern="1200" dirty="0"/>
            <a:t>mesures</a:t>
          </a:r>
          <a:r>
            <a:rPr lang="fr-FR" sz="1900" kern="1200" dirty="0"/>
            <a:t> nécessaires pour protection de la </a:t>
          </a:r>
          <a:r>
            <a:rPr lang="fr-FR" sz="1900" b="1" kern="1200" dirty="0"/>
            <a:t>santé </a:t>
          </a:r>
          <a:r>
            <a:rPr lang="fr-FR" sz="1900" b="0" kern="1200" dirty="0"/>
            <a:t>+</a:t>
          </a:r>
          <a:r>
            <a:rPr lang="fr-FR" sz="1900" b="1" kern="1200" dirty="0"/>
            <a:t> intégrité personnelle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0" kern="1200" dirty="0"/>
            <a:t>+ </a:t>
          </a:r>
          <a:r>
            <a:rPr lang="fr-FR" sz="1900" b="0" kern="1200" dirty="0">
              <a:solidFill>
                <a:srgbClr val="3366FF"/>
              </a:solidFill>
            </a:rPr>
            <a:t>art. 2 OLT3 </a:t>
          </a:r>
          <a:r>
            <a:rPr lang="fr-FR" sz="1900" b="0" kern="1200" dirty="0"/>
            <a:t>(</a:t>
          </a:r>
          <a:r>
            <a:rPr lang="fr-FR" sz="1900" b="1" kern="1200" dirty="0"/>
            <a:t>mesures</a:t>
          </a:r>
          <a:r>
            <a:rPr lang="fr-FR" sz="1900" b="0" kern="1200" dirty="0"/>
            <a:t> pour </a:t>
          </a:r>
          <a:r>
            <a:rPr lang="fr-FR" sz="1900" b="1" kern="1200" dirty="0"/>
            <a:t>santé physique et psychique)</a:t>
          </a:r>
          <a:endParaRPr lang="fr-FR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0" kern="1200" dirty="0"/>
            <a:t>+ </a:t>
          </a:r>
          <a:r>
            <a:rPr lang="fr-FR" sz="1900" b="0" kern="1200" dirty="0">
              <a:solidFill>
                <a:srgbClr val="3366FF"/>
              </a:solidFill>
            </a:rPr>
            <a:t>commentaire du SECO sur OLT3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0" kern="1200" dirty="0"/>
            <a:t>+ </a:t>
          </a:r>
          <a:r>
            <a:rPr lang="fr-FR" sz="1900" b="0" kern="1200" dirty="0">
              <a:solidFill>
                <a:srgbClr val="3366FF"/>
              </a:solidFill>
            </a:rPr>
            <a:t>Message du CF sur </a:t>
          </a:r>
          <a:r>
            <a:rPr lang="fr-FR" sz="1900" b="0" kern="1200" dirty="0" err="1">
              <a:solidFill>
                <a:srgbClr val="3366FF"/>
              </a:solidFill>
            </a:rPr>
            <a:t>LTr</a:t>
          </a:r>
          <a:endParaRPr lang="fr-FR" sz="1900" b="0" kern="1200" dirty="0">
            <a:solidFill>
              <a:srgbClr val="3366FF"/>
            </a:solidFill>
          </a:endParaRPr>
        </a:p>
      </dsp:txBody>
      <dsp:txXfrm>
        <a:off x="2861071" y="619885"/>
        <a:ext cx="2507456" cy="3833392"/>
      </dsp:txXfrm>
    </dsp:sp>
    <dsp:sp modelId="{B2C53C6D-2842-5A47-B3FF-06E457CBF263}">
      <dsp:nvSpPr>
        <dsp:cNvPr id="0" name=""/>
        <dsp:cNvSpPr/>
      </dsp:nvSpPr>
      <dsp:spPr>
        <a:xfrm>
          <a:off x="5719571" y="72685"/>
          <a:ext cx="2507456" cy="5472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Art. 4 + 5 </a:t>
          </a:r>
          <a:r>
            <a:rPr lang="fr-FR" sz="1900" kern="1200" dirty="0" err="1"/>
            <a:t>LEg</a:t>
          </a:r>
          <a:endParaRPr lang="fr-FR" sz="1900" kern="1200" dirty="0"/>
        </a:p>
      </dsp:txBody>
      <dsp:txXfrm>
        <a:off x="5719571" y="72685"/>
        <a:ext cx="2507456" cy="547200"/>
      </dsp:txXfrm>
    </dsp:sp>
    <dsp:sp modelId="{01F8211C-462A-634B-AD62-2C70FBD7D167}">
      <dsp:nvSpPr>
        <dsp:cNvPr id="0" name=""/>
        <dsp:cNvSpPr/>
      </dsp:nvSpPr>
      <dsp:spPr>
        <a:xfrm>
          <a:off x="5719571" y="619885"/>
          <a:ext cx="2507456" cy="383339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0" kern="1200" dirty="0"/>
            <a:t>Protection contre le </a:t>
          </a:r>
          <a:r>
            <a:rPr lang="fr-FR" sz="1900" b="1" kern="1200" dirty="0"/>
            <a:t>harcèlement sexuel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/>
            <a:t>Mesures appropriées aux circonstances pour prévenir et mettre fin</a:t>
          </a:r>
        </a:p>
      </dsp:txBody>
      <dsp:txXfrm>
        <a:off x="5719571" y="619885"/>
        <a:ext cx="2507456" cy="3833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629B6-4346-8444-8CD4-A4F3E8067432}">
      <dsp:nvSpPr>
        <dsp:cNvPr id="0" name=""/>
        <dsp:cNvSpPr/>
      </dsp:nvSpPr>
      <dsp:spPr>
        <a:xfrm>
          <a:off x="2895430" y="0"/>
          <a:ext cx="2425408" cy="2425408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rgbClr val="000000"/>
              </a:solidFill>
            </a:rPr>
            <a:t>1. Exemplarité</a:t>
          </a:r>
        </a:p>
      </dsp:txBody>
      <dsp:txXfrm>
        <a:off x="3501782" y="1212704"/>
        <a:ext cx="1212704" cy="1212704"/>
      </dsp:txXfrm>
    </dsp:sp>
    <dsp:sp modelId="{51B0A5CD-6D1E-1241-BBC1-79A8F94C6B48}">
      <dsp:nvSpPr>
        <dsp:cNvPr id="0" name=""/>
        <dsp:cNvSpPr/>
      </dsp:nvSpPr>
      <dsp:spPr>
        <a:xfrm>
          <a:off x="1682726" y="2425408"/>
          <a:ext cx="2425408" cy="2425408"/>
        </a:xfrm>
        <a:prstGeom prst="triangl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rgbClr val="000000"/>
              </a:solidFill>
            </a:rPr>
            <a:t>2. Prévenir et gérer les conflits</a:t>
          </a:r>
        </a:p>
      </dsp:txBody>
      <dsp:txXfrm>
        <a:off x="2289078" y="3638112"/>
        <a:ext cx="1212704" cy="1212704"/>
      </dsp:txXfrm>
    </dsp:sp>
    <dsp:sp modelId="{3BF44C13-EDAF-BE4E-A5BB-93EC2BF8382B}">
      <dsp:nvSpPr>
        <dsp:cNvPr id="0" name=""/>
        <dsp:cNvSpPr/>
      </dsp:nvSpPr>
      <dsp:spPr>
        <a:xfrm rot="10800000">
          <a:off x="2895430" y="2425408"/>
          <a:ext cx="2425408" cy="2425408"/>
        </a:xfrm>
        <a:prstGeom prst="triangl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solidFill>
              <a:schemeClr val="tx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solidFill>
              <a:schemeClr val="tx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tx1"/>
              </a:solidFill>
            </a:rPr>
            <a:t>Obligation de fidélité (321aCO)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tx1"/>
              </a:solidFill>
            </a:rPr>
            <a:t>Vaut de manière accrue pour les cadres !</a:t>
          </a:r>
        </a:p>
      </dsp:txBody>
      <dsp:txXfrm rot="10800000">
        <a:off x="3501782" y="2425408"/>
        <a:ext cx="1212704" cy="1212704"/>
      </dsp:txXfrm>
    </dsp:sp>
    <dsp:sp modelId="{30FCD484-DE95-D747-8AD8-1504D49E2C9D}">
      <dsp:nvSpPr>
        <dsp:cNvPr id="0" name=""/>
        <dsp:cNvSpPr/>
      </dsp:nvSpPr>
      <dsp:spPr>
        <a:xfrm>
          <a:off x="4108134" y="2425408"/>
          <a:ext cx="2425408" cy="2425408"/>
        </a:xfrm>
        <a:prstGeom prst="triangl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rgbClr val="000000"/>
              </a:solidFill>
            </a:rPr>
            <a:t>3. Devoir de signaler et traiter harcèlement (CO 321d)</a:t>
          </a:r>
        </a:p>
      </dsp:txBody>
      <dsp:txXfrm>
        <a:off x="4714486" y="3638112"/>
        <a:ext cx="1212704" cy="1212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958F0-5DA2-2549-9DF9-7AC021288C47}">
      <dsp:nvSpPr>
        <dsp:cNvPr id="0" name=""/>
        <dsp:cNvSpPr/>
      </dsp:nvSpPr>
      <dsp:spPr>
        <a:xfrm>
          <a:off x="2411" y="1690399"/>
          <a:ext cx="4838104" cy="193524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CCT 21</a:t>
          </a:r>
        </a:p>
      </dsp:txBody>
      <dsp:txXfrm>
        <a:off x="970032" y="1690399"/>
        <a:ext cx="2902863" cy="1935241"/>
      </dsp:txXfrm>
    </dsp:sp>
    <dsp:sp modelId="{7F810585-057E-1942-A3C9-600C5AF7F4BD}">
      <dsp:nvSpPr>
        <dsp:cNvPr id="0" name=""/>
        <dsp:cNvSpPr/>
      </dsp:nvSpPr>
      <dsp:spPr>
        <a:xfrm>
          <a:off x="4211562" y="1854894"/>
          <a:ext cx="4015626" cy="1606250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/>
            <a:t>Art. 7.1.2 al. 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/>
            <a:t>Directive </a:t>
          </a:r>
          <a:r>
            <a:rPr lang="fr-CH" sz="1300" b="0" kern="1200" dirty="0">
              <a:solidFill>
                <a:schemeClr val="tx1"/>
              </a:solidFill>
            </a:rPr>
            <a:t>concernant la prévention et la gestion des conflits ainsi que le harcèlement et autres atteintes à la personnalité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/>
            <a:t>Annexe </a:t>
          </a:r>
          <a:r>
            <a:rPr lang="fr-CH" sz="1300" b="0" kern="1200" dirty="0">
              <a:solidFill>
                <a:srgbClr val="000000"/>
              </a:solidFill>
            </a:rPr>
            <a:t>Déroulement de l’enquête</a:t>
          </a:r>
          <a:endParaRPr lang="fr-FR" sz="1300" b="0" kern="1200" dirty="0">
            <a:solidFill>
              <a:srgbClr val="000000"/>
            </a:solidFill>
          </a:endParaRPr>
        </a:p>
      </dsp:txBody>
      <dsp:txXfrm>
        <a:off x="5014687" y="1854894"/>
        <a:ext cx="2409376" cy="1606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C3442-1C9E-8347-85C1-E2E8EFCD2AA1}">
      <dsp:nvSpPr>
        <dsp:cNvPr id="0" name=""/>
        <dsp:cNvSpPr/>
      </dsp:nvSpPr>
      <dsp:spPr>
        <a:xfrm>
          <a:off x="2411" y="1690399"/>
          <a:ext cx="4838104" cy="193524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Règlement interne institution</a:t>
          </a:r>
        </a:p>
      </dsp:txBody>
      <dsp:txXfrm>
        <a:off x="970032" y="1690399"/>
        <a:ext cx="2902863" cy="1935241"/>
      </dsp:txXfrm>
    </dsp:sp>
    <dsp:sp modelId="{258B31D9-DF10-AC4F-886E-D1F1DA51175A}">
      <dsp:nvSpPr>
        <dsp:cNvPr id="0" name=""/>
        <dsp:cNvSpPr/>
      </dsp:nvSpPr>
      <dsp:spPr>
        <a:xfrm>
          <a:off x="4211562" y="1854894"/>
          <a:ext cx="4015626" cy="1606250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0" kern="1200" dirty="0"/>
            <a:t>Directive interne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0" kern="1200" dirty="0">
              <a:solidFill>
                <a:schemeClr val="tx1"/>
              </a:solidFill>
            </a:rPr>
            <a:t>Règlement du personnel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0" kern="1200" dirty="0">
              <a:solidFill>
                <a:schemeClr val="tx1"/>
              </a:solidFill>
            </a:rPr>
            <a:t>Charte</a:t>
          </a:r>
        </a:p>
      </dsp:txBody>
      <dsp:txXfrm>
        <a:off x="5014687" y="1854894"/>
        <a:ext cx="2409376" cy="160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0B8B14-0949-4CCF-A9C6-E9AD8589A2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60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rr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0B8B14-0949-4CCF-A9C6-E9AD8589A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rr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99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0B8B14-0949-4CCF-A9C6-E9AD8589A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fr-CH" dirty="0"/>
              <a:t>RR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29038D0-7008-9141-963A-A31EBECAB36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46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Possible de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</a:t>
            </a:r>
            <a:r>
              <a:rPr lang="en-US" dirty="0" err="1"/>
              <a:t>quelque</a:t>
            </a:r>
            <a:r>
              <a:rPr lang="en-US" dirty="0"/>
              <a:t> chose par le </a:t>
            </a:r>
            <a:r>
              <a:rPr lang="en-US" dirty="0" err="1"/>
              <a:t>Chambres</a:t>
            </a:r>
            <a:r>
              <a:rPr lang="en-US" dirty="0"/>
              <a:t> de commerce, les CCT, pas </a:t>
            </a:r>
            <a:r>
              <a:rPr lang="en-US" dirty="0" err="1"/>
              <a:t>obligé</a:t>
            </a:r>
            <a:r>
              <a:rPr lang="en-US" dirty="0"/>
              <a:t>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entreprise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0B8B14-0949-4CCF-A9C6-E9AD8589A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rr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0B8B14-0949-4CCF-A9C6-E9AD8589A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fourni</a:t>
            </a:r>
            <a:r>
              <a:rPr lang="en-US" dirty="0"/>
              <a:t> par la CCT </a:t>
            </a:r>
            <a:r>
              <a:rPr lang="en-US" dirty="0" err="1"/>
              <a:t>Santé</a:t>
            </a:r>
            <a:r>
              <a:rPr lang="en-US" dirty="0"/>
              <a:t> 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0B8B14-0949-4CCF-A9C6-E9AD8589A2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H" sz="1200" i="1" dirty="0"/>
              <a:t>Par atteintes à l’intégrité personnelle, on entend toute violation d’un droit de la personnalité, tel que la </a:t>
            </a:r>
            <a:r>
              <a:rPr lang="fr-CH" sz="1200" i="1" dirty="0">
                <a:solidFill>
                  <a:srgbClr val="C00000"/>
                </a:solidFill>
              </a:rPr>
              <a:t>santé physique et psychique, l’intégrité morale, le respect des libertés individuelles ou de la sphère privée.</a:t>
            </a:r>
            <a:r>
              <a:rPr lang="fr-CH" sz="1200" i="1" dirty="0"/>
              <a:t> </a:t>
            </a:r>
          </a:p>
          <a:p>
            <a:pPr marL="0" indent="0">
              <a:buNone/>
            </a:pPr>
            <a:r>
              <a:rPr lang="fr-CH" sz="1200" i="1" dirty="0"/>
              <a:t>Il s’agit de comportements qui transgressent les limites. </a:t>
            </a:r>
          </a:p>
          <a:p>
            <a:pPr marL="0" indent="0">
              <a:buNone/>
            </a:pPr>
            <a:r>
              <a:rPr lang="fr-CH" sz="1200" i="1" dirty="0"/>
              <a:t>Le harcèlement psychologique et sexuel sont des atteintes graves à l’intégrité personnelle. </a:t>
            </a:r>
            <a:endParaRPr lang="fr-FR" sz="1200" i="1" dirty="0">
              <a:cs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22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794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E75A40-87A9-4FE2-A914-759CD439F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24" y="3599787"/>
            <a:ext cx="3081703" cy="286414"/>
          </a:xfrm>
          <a:prstGeom prst="rect">
            <a:avLst/>
          </a:prstGeom>
        </p:spPr>
      </p:pic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EA297F60-BF8C-4BF8-89FB-B921366E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9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81715"/>
              </a:buClr>
              <a:buFont typeface="Symbol" panose="05050102010706020507" pitchFamily="18" charset="2"/>
              <a:buChar char="-"/>
              <a:defRPr sz="2800"/>
            </a:lvl1pPr>
            <a:lvl2pPr marL="742950" indent="-285750">
              <a:buClr>
                <a:srgbClr val="A81715"/>
              </a:buClr>
              <a:buSzPct val="50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72F-7B82-4D23-860B-B59A81F0A61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29B80E-1438-4540-A50F-36E0EBEA1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4649"/>
          <a:stretch/>
        </p:blipFill>
        <p:spPr>
          <a:xfrm>
            <a:off x="-1" y="836712"/>
            <a:ext cx="9139539" cy="1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9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81715"/>
              </a:buClr>
              <a:buFont typeface="Symbol" panose="05050102010706020507" pitchFamily="18" charset="2"/>
              <a:buChar char="-"/>
              <a:defRPr sz="2800"/>
            </a:lvl1pPr>
            <a:lvl2pPr marL="742950" indent="-285750">
              <a:buClr>
                <a:srgbClr val="A81715"/>
              </a:buClr>
              <a:buSzPct val="50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72F-7B82-4D23-860B-B59A81F0A61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29B80E-1438-4540-A50F-36E0EBEA1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4649"/>
          <a:stretch/>
        </p:blipFill>
        <p:spPr>
          <a:xfrm>
            <a:off x="-1" y="836712"/>
            <a:ext cx="9139539" cy="1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9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81715"/>
              </a:buClr>
              <a:buFont typeface="Symbol" panose="05050102010706020507" pitchFamily="18" charset="2"/>
              <a:buChar char="-"/>
              <a:defRPr sz="2800"/>
            </a:lvl1pPr>
            <a:lvl2pPr marL="742950" indent="-285750">
              <a:buClr>
                <a:srgbClr val="A81715"/>
              </a:buClr>
              <a:buSzPct val="50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72F-7B82-4D23-860B-B59A81F0A61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29B80E-1438-4540-A50F-36E0EBEA1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4649"/>
          <a:stretch/>
        </p:blipFill>
        <p:spPr>
          <a:xfrm>
            <a:off x="-1" y="836712"/>
            <a:ext cx="9139539" cy="1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1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0914"/>
            <a:ext cx="4038600" cy="49152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81715"/>
              </a:buClr>
              <a:buFont typeface="Symbol" panose="05050102010706020507" pitchFamily="18" charset="2"/>
              <a:buChar char="-"/>
              <a:defRPr sz="2400"/>
            </a:lvl1pPr>
            <a:lvl2pPr marL="742950" indent="-285750">
              <a:buClr>
                <a:srgbClr val="A81715"/>
              </a:buClr>
              <a:buSzPct val="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72F-7B82-4D23-860B-B59A81F0A61B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1B37C3-7CA5-42C1-9E83-D583A8B65AC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535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900A01-9A99-42B6-B518-97E6159B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4649"/>
          <a:stretch/>
        </p:blipFill>
        <p:spPr>
          <a:xfrm>
            <a:off x="-1" y="836712"/>
            <a:ext cx="9139539" cy="14401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34B01F-93D0-4E2A-80C4-E44B9C9D4D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0022" y="1210914"/>
            <a:ext cx="4038600" cy="49152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81715"/>
              </a:buClr>
              <a:buFont typeface="Symbol" panose="05050102010706020507" pitchFamily="18" charset="2"/>
              <a:buChar char="-"/>
              <a:defRPr sz="2400"/>
            </a:lvl1pPr>
            <a:lvl2pPr marL="742950" indent="-285750">
              <a:buClr>
                <a:srgbClr val="A81715"/>
              </a:buClr>
              <a:buSzPct val="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802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72F-7B82-4D23-860B-B59A81F0A61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3814B8-DD73-425B-9024-45DFFF0D5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4649"/>
          <a:stretch/>
        </p:blipFill>
        <p:spPr>
          <a:xfrm>
            <a:off x="-1" y="836712"/>
            <a:ext cx="9139539" cy="1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1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72F-7B82-4D23-860B-B59A81F0A61B}" type="slidenum">
              <a:rPr lang="en-US" smtClean="0"/>
              <a:t>‹N°›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A4ADA0-9270-4079-8AD6-8A57C4A8D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2520280" cy="2342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97B3BB-8D42-45EC-96E9-4E2636FC1DAB}"/>
              </a:ext>
            </a:extLst>
          </p:cNvPr>
          <p:cNvSpPr txBox="1"/>
          <p:nvPr/>
        </p:nvSpPr>
        <p:spPr>
          <a:xfrm>
            <a:off x="3923928" y="371703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/>
              <a:t>Rue De-Candolle 9, CH-1205 Genève</a:t>
            </a:r>
          </a:p>
          <a:p>
            <a:endParaRPr lang="fr-FR" baseline="30000" dirty="0"/>
          </a:p>
          <a:p>
            <a:r>
              <a:rPr lang="fr-FR" baseline="30000" dirty="0"/>
              <a:t>+41 22 560 69 69</a:t>
            </a:r>
          </a:p>
          <a:p>
            <a:endParaRPr lang="fr-FR" baseline="30000" dirty="0"/>
          </a:p>
          <a:p>
            <a:r>
              <a:rPr lang="fr-FR" baseline="30000" dirty="0">
                <a:solidFill>
                  <a:srgbClr val="C00000"/>
                </a:solidFill>
              </a:rPr>
              <a:t>www.otherwise9.com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AAF209-AA07-45FB-BB30-D1E4F9490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27136" cy="41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9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B2D82-A343-43CD-9927-CEACB364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65288"/>
            <a:ext cx="8229600" cy="2847718"/>
          </a:xfrm>
        </p:spPr>
        <p:txBody>
          <a:bodyPr/>
          <a:lstStyle/>
          <a:p>
            <a:r>
              <a:rPr lang="fr-CH" sz="3600" dirty="0">
                <a:solidFill>
                  <a:srgbClr val="A81715"/>
                </a:solidFill>
              </a:rPr>
              <a:t/>
            </a:r>
            <a:br>
              <a:rPr lang="fr-CH" sz="3600" dirty="0">
                <a:solidFill>
                  <a:srgbClr val="A81715"/>
                </a:solidFill>
              </a:rPr>
            </a:br>
            <a:r>
              <a:rPr lang="fr-CH" sz="1100" b="1" cap="small" dirty="0">
                <a:solidFill>
                  <a:srgbClr val="A81715"/>
                </a:solidFill>
              </a:rPr>
              <a:t/>
            </a:r>
            <a:br>
              <a:rPr lang="fr-CH" sz="1100" b="1" cap="small" dirty="0">
                <a:solidFill>
                  <a:srgbClr val="A81715"/>
                </a:solidFill>
              </a:rPr>
            </a:br>
            <a:r>
              <a:rPr lang="fr-CH" dirty="0">
                <a:solidFill>
                  <a:srgbClr val="A81715"/>
                </a:solidFill>
              </a:rPr>
              <a:t>– </a:t>
            </a:r>
            <a:r>
              <a:rPr lang="fr-CH" sz="3600" dirty="0">
                <a:solidFill>
                  <a:srgbClr val="A81715"/>
                </a:solidFill>
              </a:rPr>
              <a:t>Dispositif de protection de l’intégrité personnelle  –</a:t>
            </a:r>
            <a:br>
              <a:rPr lang="fr-CH" sz="3600" dirty="0">
                <a:solidFill>
                  <a:srgbClr val="A81715"/>
                </a:solidFill>
              </a:rPr>
            </a:br>
            <a:r>
              <a:rPr lang="fr-CH" sz="1050" b="1" cap="small" dirty="0">
                <a:solidFill>
                  <a:srgbClr val="A81715"/>
                </a:solidFill>
              </a:rPr>
              <a:t/>
            </a:r>
            <a:br>
              <a:rPr lang="fr-CH" sz="1050" b="1" cap="small" dirty="0">
                <a:solidFill>
                  <a:srgbClr val="A81715"/>
                </a:solidFill>
              </a:rPr>
            </a:br>
            <a:r>
              <a:rPr lang="fr-CH" sz="3200" b="1" cap="small" dirty="0">
                <a:solidFill>
                  <a:srgbClr val="A81715"/>
                </a:solidFill>
              </a:rPr>
              <a:t>- CCT Santé 21 -  </a:t>
            </a:r>
            <a:r>
              <a:rPr lang="fr-CH" sz="2400" cap="small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A81715"/>
                </a:solidFill>
              </a:rPr>
              <a:t/>
            </a:r>
            <a:br>
              <a:rPr lang="fr-CH" sz="2400" cap="small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A81715"/>
                </a:solidFill>
              </a:rPr>
            </a:b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FB0B57-E4AA-419B-850E-680CBAA17C84}"/>
              </a:ext>
            </a:extLst>
          </p:cNvPr>
          <p:cNvSpPr txBox="1"/>
          <p:nvPr/>
        </p:nvSpPr>
        <p:spPr>
          <a:xfrm>
            <a:off x="519322" y="5364645"/>
            <a:ext cx="304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Raymonde Richter, experte-déléguée</a:t>
            </a:r>
          </a:p>
          <a:p>
            <a:r>
              <a:rPr lang="fr-FR" sz="1200" dirty="0"/>
              <a:t>Médiatrice FSM, FSA et CSMC</a:t>
            </a:r>
          </a:p>
          <a:p>
            <a:r>
              <a:rPr lang="fr-FR" sz="1200" dirty="0"/>
              <a:t>Coach PCC</a:t>
            </a:r>
          </a:p>
          <a:p>
            <a:r>
              <a:rPr lang="fr-FR" sz="1200" dirty="0"/>
              <a:t>Avocate au barreau</a:t>
            </a:r>
          </a:p>
          <a:p>
            <a:r>
              <a:rPr lang="fr-FR" sz="1200" dirty="0"/>
              <a:t>Tél. +41 79 643 24 16</a:t>
            </a:r>
          </a:p>
          <a:p>
            <a:r>
              <a:rPr lang="fr-FR" sz="1200" dirty="0" err="1">
                <a:solidFill>
                  <a:srgbClr val="A81715"/>
                </a:solidFill>
              </a:rPr>
              <a:t>rr@etuderichter.ch</a:t>
            </a:r>
            <a:endParaRPr lang="fr-FR" sz="1200" dirty="0">
              <a:solidFill>
                <a:srgbClr val="A8171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97914" y="5408963"/>
            <a:ext cx="413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https://www.cctsante21.ch/node/357</a:t>
            </a:r>
          </a:p>
          <a:p>
            <a:r>
              <a:rPr lang="fr-FR" dirty="0"/>
              <a:t>https://www.cctsante21.ch/node/105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3654FA-2553-9BC1-22F9-EF3321ABA4DD}"/>
              </a:ext>
            </a:extLst>
          </p:cNvPr>
          <p:cNvSpPr txBox="1"/>
          <p:nvPr/>
        </p:nvSpPr>
        <p:spPr>
          <a:xfrm>
            <a:off x="2728443" y="248708"/>
            <a:ext cx="389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Demi-journée Employeurs 11 mai 2023</a:t>
            </a:r>
          </a:p>
        </p:txBody>
      </p:sp>
    </p:spTree>
    <p:extLst>
      <p:ext uri="{BB962C8B-B14F-4D97-AF65-F5344CB8AC3E}">
        <p14:creationId xmlns:p14="http://schemas.microsoft.com/office/powerpoint/2010/main" val="17970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422DC-AE7E-10DC-53D2-930D17F1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DAH --- &gt; DPI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111306-9FB2-3DE8-19A9-08D9BDA6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84" y="1196975"/>
            <a:ext cx="4774031" cy="4929188"/>
          </a:xfrm>
        </p:spPr>
      </p:pic>
    </p:spTree>
    <p:extLst>
      <p:ext uri="{BB962C8B-B14F-4D97-AF65-F5344CB8AC3E}">
        <p14:creationId xmlns:p14="http://schemas.microsoft.com/office/powerpoint/2010/main" val="98950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58372-E593-79FE-61C4-3877C131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244CE9-CF4E-BAB5-B79D-E66E8C706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25" y="1196975"/>
            <a:ext cx="3324750" cy="4929188"/>
          </a:xfr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02BACF9-2920-87FE-4E85-5FA412FFFD4E}"/>
              </a:ext>
            </a:extLst>
          </p:cNvPr>
          <p:cNvCxnSpPr>
            <a:cxnSpLocks/>
          </p:cNvCxnSpPr>
          <p:nvPr/>
        </p:nvCxnSpPr>
        <p:spPr>
          <a:xfrm flipH="1">
            <a:off x="6234375" y="4940710"/>
            <a:ext cx="977586" cy="6489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728F372-0339-D5BA-00F2-8ABFEB97BC5C}"/>
              </a:ext>
            </a:extLst>
          </p:cNvPr>
          <p:cNvSpPr txBox="1"/>
          <p:nvPr/>
        </p:nvSpPr>
        <p:spPr>
          <a:xfrm>
            <a:off x="663677" y="2433484"/>
            <a:ext cx="2330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Externe; mandat</a:t>
            </a:r>
          </a:p>
          <a:p>
            <a:r>
              <a:rPr lang="fr-FR" b="1" dirty="0">
                <a:solidFill>
                  <a:srgbClr val="C00000"/>
                </a:solidFill>
              </a:rPr>
              <a:t>Formée à la médiation</a:t>
            </a:r>
          </a:p>
          <a:p>
            <a:r>
              <a:rPr lang="fr-FR" b="1" dirty="0">
                <a:solidFill>
                  <a:srgbClr val="C00000"/>
                </a:solidFill>
              </a:rPr>
              <a:t>Confidentialité</a:t>
            </a:r>
          </a:p>
        </p:txBody>
      </p:sp>
    </p:spTree>
    <p:extLst>
      <p:ext uri="{BB962C8B-B14F-4D97-AF65-F5344CB8AC3E}">
        <p14:creationId xmlns:p14="http://schemas.microsoft.com/office/powerpoint/2010/main" val="182471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869C1-015E-D103-B8E8-E4D3F768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204186-4B75-B12D-1246-595E7A2ED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03" y="1196975"/>
            <a:ext cx="2488194" cy="4929188"/>
          </a:xfr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30408F-4ADE-8E51-DCCC-7CF67A933EFD}"/>
              </a:ext>
            </a:extLst>
          </p:cNvPr>
          <p:cNvCxnSpPr/>
          <p:nvPr/>
        </p:nvCxnSpPr>
        <p:spPr>
          <a:xfrm flipH="1">
            <a:off x="5456903" y="5574890"/>
            <a:ext cx="1238865" cy="368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838DB8D-43D9-27A8-CCD7-DF1E7D1BB1C0}"/>
              </a:ext>
            </a:extLst>
          </p:cNvPr>
          <p:cNvSpPr txBox="1"/>
          <p:nvPr/>
        </p:nvSpPr>
        <p:spPr>
          <a:xfrm>
            <a:off x="884903" y="2492477"/>
            <a:ext cx="2121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Internes; employées</a:t>
            </a:r>
          </a:p>
          <a:p>
            <a:r>
              <a:rPr lang="fr-FR" b="1" dirty="0">
                <a:solidFill>
                  <a:srgbClr val="C00000"/>
                </a:solidFill>
              </a:rPr>
              <a:t>Certifiées PCE</a:t>
            </a:r>
          </a:p>
          <a:p>
            <a:r>
              <a:rPr lang="fr-FR" b="1" dirty="0">
                <a:solidFill>
                  <a:srgbClr val="C00000"/>
                </a:solidFill>
              </a:rPr>
              <a:t>Hors encadrement</a:t>
            </a:r>
          </a:p>
          <a:p>
            <a:r>
              <a:rPr lang="fr-FR" b="1" dirty="0">
                <a:solidFill>
                  <a:srgbClr val="C00000"/>
                </a:solidFill>
              </a:rPr>
              <a:t>Confidentialité</a:t>
            </a:r>
          </a:p>
        </p:txBody>
      </p:sp>
    </p:spTree>
    <p:extLst>
      <p:ext uri="{BB962C8B-B14F-4D97-AF65-F5344CB8AC3E}">
        <p14:creationId xmlns:p14="http://schemas.microsoft.com/office/powerpoint/2010/main" val="20163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D6C6A-92DE-5F5F-6B09-F98ABF64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E7D7FC-1473-8A3D-0279-494006BEC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312069"/>
            <a:ext cx="8166100" cy="4699000"/>
          </a:xfrm>
        </p:spPr>
      </p:pic>
    </p:spTree>
    <p:extLst>
      <p:ext uri="{BB962C8B-B14F-4D97-AF65-F5344CB8AC3E}">
        <p14:creationId xmlns:p14="http://schemas.microsoft.com/office/powerpoint/2010/main" val="15940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15AF3-CBF2-F3BB-AC42-385FDEDF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CD2E8C-6270-874C-0D01-FFDC9E7B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Partie commune</a:t>
            </a:r>
          </a:p>
        </p:txBody>
      </p:sp>
    </p:spTree>
    <p:extLst>
      <p:ext uri="{BB962C8B-B14F-4D97-AF65-F5344CB8AC3E}">
        <p14:creationId xmlns:p14="http://schemas.microsoft.com/office/powerpoint/2010/main" val="353040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54F14-36FD-421B-B0F9-D4738ACC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cadre </a:t>
            </a:r>
            <a:r>
              <a:rPr lang="en-US" dirty="0" err="1"/>
              <a:t>juridique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526273"/>
              </p:ext>
            </p:extLst>
          </p:nvPr>
        </p:nvGraphicFramePr>
        <p:xfrm>
          <a:off x="457200" y="1196752"/>
          <a:ext cx="8229600" cy="531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2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cadre legal </a:t>
            </a:r>
            <a:r>
              <a:rPr lang="en-US" dirty="0" err="1"/>
              <a:t>fédéral</a:t>
            </a:r>
            <a:endParaRPr lang="fr-FR" b="1" dirty="0">
              <a:solidFill>
                <a:srgbClr val="3366FF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867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75F3-ED3D-C643-9E4D-83407D152DD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02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82528-DC5E-4767-9821-36845944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cadre legal </a:t>
            </a:r>
            <a:r>
              <a:rPr lang="en-US" dirty="0" err="1"/>
              <a:t>fédéral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DB52A47-76DE-4A37-93B0-8CA8DFB7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367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sz="3300" dirty="0"/>
              <a:t> </a:t>
            </a:r>
            <a:r>
              <a:rPr lang="fr-FR" sz="3300" u="sng" dirty="0">
                <a:solidFill>
                  <a:srgbClr val="C00000"/>
                </a:solidFill>
              </a:rPr>
              <a:t>L’employé</a:t>
            </a:r>
            <a:r>
              <a:rPr lang="fr-FR" sz="3300" dirty="0"/>
              <a:t> doit respecter la personnalité de ses collègues (ATF 127 III 351)</a:t>
            </a:r>
          </a:p>
          <a:p>
            <a:pPr>
              <a:buFont typeface="+mj-lt"/>
              <a:buAutoNum type="arabicPeriod"/>
            </a:pPr>
            <a:r>
              <a:rPr lang="fr-FR" sz="3300" dirty="0"/>
              <a:t> L’obligation de fidélité vaut de manière accrue pour </a:t>
            </a:r>
            <a:r>
              <a:rPr lang="fr-FR" sz="3300" u="sng" dirty="0">
                <a:solidFill>
                  <a:srgbClr val="C00000"/>
                </a:solidFill>
              </a:rPr>
              <a:t>les cadres </a:t>
            </a:r>
            <a:r>
              <a:rPr lang="fr-FR" sz="3300" dirty="0"/>
              <a:t>(ATF 127 III 869)</a:t>
            </a:r>
          </a:p>
          <a:p>
            <a:pPr>
              <a:buFont typeface="+mj-lt"/>
              <a:buAutoNum type="arabicPeriod"/>
            </a:pPr>
            <a:endParaRPr lang="fr-FR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cadre légal fédéral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428183"/>
              </p:ext>
            </p:extLst>
          </p:nvPr>
        </p:nvGraphicFramePr>
        <p:xfrm>
          <a:off x="560611" y="1345522"/>
          <a:ext cx="8216269" cy="4850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95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82528-DC5E-4767-9821-36845944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cadre </a:t>
            </a:r>
            <a:r>
              <a:rPr lang="en-US" dirty="0" err="1"/>
              <a:t>légal</a:t>
            </a:r>
            <a:r>
              <a:rPr lang="en-US" dirty="0"/>
              <a:t> </a:t>
            </a:r>
            <a:r>
              <a:rPr lang="en-US" dirty="0" err="1"/>
              <a:t>fédéral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DB52A47-76DE-4A37-93B0-8CA8DFB7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367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FR" sz="3200" dirty="0">
                <a:solidFill>
                  <a:srgbClr val="000000"/>
                </a:solidFill>
              </a:rPr>
              <a:t>Rappel pour les employeurs : ATF 2C_462/2011 du 9 mai 2012 (personne de confiance)</a:t>
            </a:r>
          </a:p>
          <a:p>
            <a:pPr algn="just"/>
            <a:endParaRPr lang="fr-FR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fr-FR" sz="3300" dirty="0">
                <a:solidFill>
                  <a:srgbClr val="000000"/>
                </a:solidFill>
              </a:rPr>
              <a:t>Un </a:t>
            </a:r>
            <a:r>
              <a:rPr lang="fr-FR" sz="3300" dirty="0">
                <a:solidFill>
                  <a:srgbClr val="A81715"/>
                </a:solidFill>
              </a:rPr>
              <a:t>règlement d’entreprise </a:t>
            </a:r>
            <a:r>
              <a:rPr lang="fr-FR" sz="3300" dirty="0">
                <a:solidFill>
                  <a:srgbClr val="000000"/>
                </a:solidFill>
              </a:rPr>
              <a:t>qui contient au minimum:</a:t>
            </a:r>
          </a:p>
          <a:p>
            <a:pPr algn="just"/>
            <a:endParaRPr lang="fr-FR" sz="33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3300" dirty="0"/>
              <a:t>une </a:t>
            </a:r>
            <a:r>
              <a:rPr lang="fr-FR" sz="3300" b="1" dirty="0"/>
              <a:t>déclaration de principe : tolérance 0</a:t>
            </a:r>
            <a:r>
              <a:rPr lang="fr-FR" sz="3300" dirty="0"/>
              <a:t> pour les atteintes à l’intégrité personnelle</a:t>
            </a:r>
          </a:p>
          <a:p>
            <a:pPr>
              <a:buFont typeface="+mj-lt"/>
              <a:buAutoNum type="arabicPeriod"/>
            </a:pPr>
            <a:endParaRPr lang="fr-FR" sz="3300" dirty="0"/>
          </a:p>
          <a:p>
            <a:pPr>
              <a:buFontTx/>
              <a:buChar char="-"/>
            </a:pPr>
            <a:r>
              <a:rPr lang="fr-FR" sz="3300" dirty="0"/>
              <a:t>les </a:t>
            </a:r>
            <a:r>
              <a:rPr lang="fr-FR" sz="3300" b="1" dirty="0">
                <a:solidFill>
                  <a:srgbClr val="000000"/>
                </a:solidFill>
              </a:rPr>
              <a:t>sanctions</a:t>
            </a:r>
            <a:r>
              <a:rPr lang="fr-FR" sz="3300" b="1" dirty="0">
                <a:solidFill>
                  <a:srgbClr val="3366FF"/>
                </a:solidFill>
              </a:rPr>
              <a:t> </a:t>
            </a:r>
            <a:r>
              <a:rPr lang="fr-FR" sz="3300" dirty="0"/>
              <a:t>prévues (avertissement, congé, …) </a:t>
            </a:r>
          </a:p>
          <a:p>
            <a:pPr>
              <a:buFontTx/>
              <a:buChar char="-"/>
            </a:pPr>
            <a:endParaRPr lang="fr-FR" sz="3300" dirty="0"/>
          </a:p>
          <a:p>
            <a:pPr>
              <a:buFontTx/>
              <a:buChar char="-"/>
            </a:pPr>
            <a:r>
              <a:rPr lang="fr-FR" sz="3300" dirty="0"/>
              <a:t>la </a:t>
            </a:r>
            <a:r>
              <a:rPr lang="fr-FR" sz="3300" b="1" dirty="0">
                <a:solidFill>
                  <a:srgbClr val="000000"/>
                </a:solidFill>
              </a:rPr>
              <a:t>marche à suivre </a:t>
            </a:r>
            <a:r>
              <a:rPr lang="fr-FR" sz="3300" dirty="0"/>
              <a:t>en cas de problème (1° processus informel: PCE/médiation; 2° procédure formelle: enquête)</a:t>
            </a:r>
          </a:p>
          <a:p>
            <a:pPr marL="0" indent="0">
              <a:buNone/>
            </a:pPr>
            <a:endParaRPr lang="fr-FR" sz="3300" dirty="0"/>
          </a:p>
          <a:p>
            <a:pPr>
              <a:buFontTx/>
              <a:buChar char="-"/>
            </a:pPr>
            <a:r>
              <a:rPr lang="fr-FR" sz="3300" u="sng" dirty="0">
                <a:solidFill>
                  <a:srgbClr val="C00000"/>
                </a:solidFill>
              </a:rPr>
              <a:t>une </a:t>
            </a:r>
            <a:r>
              <a:rPr lang="fr-FR" sz="3300" b="1" u="sng" dirty="0">
                <a:solidFill>
                  <a:srgbClr val="C00000"/>
                </a:solidFill>
              </a:rPr>
              <a:t>personne de confiance</a:t>
            </a:r>
            <a:r>
              <a:rPr lang="fr-FR" sz="3300" b="1" u="sng" dirty="0">
                <a:solidFill>
                  <a:srgbClr val="000000"/>
                </a:solidFill>
              </a:rPr>
              <a:t> </a:t>
            </a:r>
            <a:r>
              <a:rPr lang="fr-FR" sz="3300" dirty="0"/>
              <a:t>à laquelle les employés peuvent s’adresser pour des </a:t>
            </a:r>
            <a:r>
              <a:rPr lang="fr-FR" sz="3300" dirty="0">
                <a:solidFill>
                  <a:srgbClr val="000000"/>
                </a:solidFill>
              </a:rPr>
              <a:t>conseils et un soutien (formée / confidentialité / externe ou interne mais hors hiérarchie)</a:t>
            </a:r>
          </a:p>
          <a:p>
            <a:pPr marL="0" indent="0">
              <a:buNone/>
            </a:pPr>
            <a:endParaRPr lang="fr-FR" sz="33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3300" dirty="0"/>
              <a:t>une </a:t>
            </a:r>
            <a:r>
              <a:rPr lang="fr-FR" sz="3300" b="1" dirty="0">
                <a:solidFill>
                  <a:srgbClr val="000000"/>
                </a:solidFill>
              </a:rPr>
              <a:t>information</a:t>
            </a:r>
            <a:r>
              <a:rPr lang="fr-FR" sz="3300" dirty="0">
                <a:solidFill>
                  <a:srgbClr val="000000"/>
                </a:solidFill>
              </a:rPr>
              <a:t> aux collaborateurs </a:t>
            </a:r>
            <a:r>
              <a:rPr lang="fr-FR" sz="3300" dirty="0"/>
              <a:t>des comportements inacceptables et à gérer (harcèlement sexuel et moral, conflit) </a:t>
            </a:r>
            <a:r>
              <a:rPr lang="fr-FR" sz="3300" dirty="0">
                <a:sym typeface="Wingdings"/>
              </a:rPr>
              <a:t> sensibilisation/formation</a:t>
            </a:r>
          </a:p>
          <a:p>
            <a:pPr marL="0" indent="0">
              <a:buNone/>
            </a:pPr>
            <a:endParaRPr lang="fr-FR" sz="3300" dirty="0">
              <a:solidFill>
                <a:srgbClr val="A81715"/>
              </a:solidFill>
              <a:sym typeface="Wingdings"/>
            </a:endParaRPr>
          </a:p>
          <a:p>
            <a:pPr>
              <a:buFontTx/>
              <a:buChar char="-"/>
            </a:pPr>
            <a:r>
              <a:rPr lang="fr-FR" sz="3300" dirty="0"/>
              <a:t>les collaborateurs </a:t>
            </a:r>
            <a:r>
              <a:rPr lang="fr-FR" sz="3300" b="1" dirty="0">
                <a:solidFill>
                  <a:srgbClr val="000000"/>
                </a:solidFill>
              </a:rPr>
              <a:t>doivent être consultés</a:t>
            </a:r>
          </a:p>
          <a:p>
            <a:pPr>
              <a:buFont typeface="+mj-lt"/>
              <a:buAutoNum type="arabicPeriod"/>
            </a:pPr>
            <a:endParaRPr lang="fr-FR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54F14-36FD-421B-B0F9-D4738ACC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au sein de la CCT 21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591251"/>
              </p:ext>
            </p:extLst>
          </p:nvPr>
        </p:nvGraphicFramePr>
        <p:xfrm>
          <a:off x="457200" y="1196752"/>
          <a:ext cx="8229600" cy="531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35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54F14-36FD-421B-B0F9-D4738ACC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au sein de </a:t>
            </a:r>
            <a:r>
              <a:rPr lang="en-US" dirty="0" err="1"/>
              <a:t>vos</a:t>
            </a:r>
            <a:r>
              <a:rPr lang="en-US" dirty="0"/>
              <a:t> institutions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045396"/>
              </p:ext>
            </p:extLst>
          </p:nvPr>
        </p:nvGraphicFramePr>
        <p:xfrm>
          <a:off x="457200" y="1196752"/>
          <a:ext cx="8229600" cy="531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35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OW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OW9" id="{4959D27D-D83D-490D-B92D-9628E49190F4}" vid="{81919819-2294-4446-8673-F2CC2A020E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ThèmeOW9</Template>
  <TotalTime>12558</TotalTime>
  <Words>554</Words>
  <Application>Microsoft Office PowerPoint</Application>
  <PresentationFormat>Affichage à l'écran (4:3)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ThèmeOW9</vt:lpstr>
      <vt:lpstr>  – Dispositif de protection de l’intégrité personnelle  –  - CCT Santé 21 -   </vt:lpstr>
      <vt:lpstr>Présentation PowerPoint</vt:lpstr>
      <vt:lpstr>Le cadre juridique </vt:lpstr>
      <vt:lpstr>Le cadre legal fédéral</vt:lpstr>
      <vt:lpstr>Le cadre legal fédéral</vt:lpstr>
      <vt:lpstr>Le cadre légal fédéral</vt:lpstr>
      <vt:lpstr>Le cadre légal fédéral</vt:lpstr>
      <vt:lpstr>Application au sein de la CCT 21 </vt:lpstr>
      <vt:lpstr>Application au sein de vos institutions </vt:lpstr>
      <vt:lpstr>DAH --- &gt; DPI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Elias Hedjaz (Otherwise9)</dc:creator>
  <cp:lastModifiedBy>Pierrehumbert Céline</cp:lastModifiedBy>
  <cp:revision>196</cp:revision>
  <dcterms:created xsi:type="dcterms:W3CDTF">2018-04-18T07:29:55Z</dcterms:created>
  <dcterms:modified xsi:type="dcterms:W3CDTF">2023-05-10T05:29:51Z</dcterms:modified>
</cp:coreProperties>
</file>