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5" r:id="rId2"/>
    <p:sldMasterId id="2147483663" r:id="rId3"/>
    <p:sldMasterId id="2147483651" r:id="rId4"/>
  </p:sldMasterIdLst>
  <p:notesMasterIdLst>
    <p:notesMasterId r:id="rId55"/>
  </p:notesMasterIdLst>
  <p:handoutMasterIdLst>
    <p:handoutMasterId r:id="rId56"/>
  </p:handoutMasterIdLst>
  <p:sldIdLst>
    <p:sldId id="256" r:id="rId5"/>
    <p:sldId id="374" r:id="rId6"/>
    <p:sldId id="384" r:id="rId7"/>
    <p:sldId id="385" r:id="rId8"/>
    <p:sldId id="398" r:id="rId9"/>
    <p:sldId id="383" r:id="rId10"/>
    <p:sldId id="386" r:id="rId11"/>
    <p:sldId id="376" r:id="rId12"/>
    <p:sldId id="379" r:id="rId13"/>
    <p:sldId id="380" r:id="rId14"/>
    <p:sldId id="388" r:id="rId15"/>
    <p:sldId id="389" r:id="rId16"/>
    <p:sldId id="390" r:id="rId17"/>
    <p:sldId id="377" r:id="rId18"/>
    <p:sldId id="391" r:id="rId19"/>
    <p:sldId id="392" r:id="rId20"/>
    <p:sldId id="393" r:id="rId21"/>
    <p:sldId id="394" r:id="rId22"/>
    <p:sldId id="395" r:id="rId23"/>
    <p:sldId id="396" r:id="rId24"/>
    <p:sldId id="378" r:id="rId25"/>
    <p:sldId id="381" r:id="rId26"/>
    <p:sldId id="382" r:id="rId27"/>
    <p:sldId id="387" r:id="rId28"/>
    <p:sldId id="397" r:id="rId29"/>
    <p:sldId id="399" r:id="rId30"/>
    <p:sldId id="400" r:id="rId31"/>
    <p:sldId id="401" r:id="rId32"/>
    <p:sldId id="402" r:id="rId33"/>
    <p:sldId id="403" r:id="rId34"/>
    <p:sldId id="405" r:id="rId35"/>
    <p:sldId id="406" r:id="rId36"/>
    <p:sldId id="404" r:id="rId37"/>
    <p:sldId id="407" r:id="rId38"/>
    <p:sldId id="408" r:id="rId39"/>
    <p:sldId id="409" r:id="rId40"/>
    <p:sldId id="410" r:id="rId41"/>
    <p:sldId id="411" r:id="rId42"/>
    <p:sldId id="412" r:id="rId43"/>
    <p:sldId id="413" r:id="rId44"/>
    <p:sldId id="414" r:id="rId45"/>
    <p:sldId id="415" r:id="rId46"/>
    <p:sldId id="416" r:id="rId47"/>
    <p:sldId id="419" r:id="rId48"/>
    <p:sldId id="417" r:id="rId49"/>
    <p:sldId id="418" r:id="rId50"/>
    <p:sldId id="420" r:id="rId51"/>
    <p:sldId id="421" r:id="rId52"/>
    <p:sldId id="422" r:id="rId53"/>
    <p:sldId id="423" r:id="rId54"/>
  </p:sldIdLst>
  <p:sldSz cx="9144000" cy="6858000" type="screen4x3"/>
  <p:notesSz cx="6805613" cy="99393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E66D0"/>
    <a:srgbClr val="A268CE"/>
    <a:srgbClr val="9655C7"/>
    <a:srgbClr val="4E89BE"/>
    <a:srgbClr val="0033CC"/>
    <a:srgbClr val="3DA2CF"/>
    <a:srgbClr val="22A7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041" autoAdjust="0"/>
    <p:restoredTop sz="90314" autoAdjust="0"/>
  </p:normalViewPr>
  <p:slideViewPr>
    <p:cSldViewPr>
      <p:cViewPr varScale="1">
        <p:scale>
          <a:sx n="59" d="100"/>
          <a:sy n="59" d="100"/>
        </p:scale>
        <p:origin x="1144"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6" d="100"/>
          <a:sy n="46" d="100"/>
        </p:scale>
        <p:origin x="1884" y="36"/>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2C9EB2D4-DC12-487E-970A-34A8FAF2EF55}" type="datetimeFigureOut">
              <a:rPr lang="fr-CH" smtClean="0"/>
              <a:pPr/>
              <a:t>11.05.2023</a:t>
            </a:fld>
            <a:endParaRPr lang="fr-CH"/>
          </a:p>
        </p:txBody>
      </p:sp>
      <p:sp>
        <p:nvSpPr>
          <p:cNvPr id="4" name="Espace réservé du pied de page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lang="fr-CH"/>
          </a:p>
        </p:txBody>
      </p:sp>
      <p:sp>
        <p:nvSpPr>
          <p:cNvPr id="5" name="Espace réservé du numéro de diapositive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0053314B-E185-4D01-943F-B6544296D062}" type="slidenum">
              <a:rPr lang="fr-CH" smtClean="0"/>
              <a:pPr/>
              <a:t>‹N°›</a:t>
            </a:fld>
            <a:endParaRPr lang="fr-CH"/>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0EC26862-BE39-4F19-8145-D78ABD40EB9F}" type="datetimeFigureOut">
              <a:rPr lang="fr-CH" smtClean="0"/>
              <a:pPr/>
              <a:t>11.05.2023</a:t>
            </a:fld>
            <a:endParaRPr lang="fr-CH"/>
          </a:p>
        </p:txBody>
      </p:sp>
      <p:sp>
        <p:nvSpPr>
          <p:cNvPr id="4" name="Espace réservé de l'image des diapositives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commentaires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6" name="Espace réservé du pied de page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680B2668-A0FD-4C1E-ADA9-961842FA9582}" type="slidenum">
              <a:rPr lang="fr-CH" smtClean="0"/>
              <a:pPr/>
              <a:t>‹N°›</a:t>
            </a:fld>
            <a:endParaRPr lang="fr-CH"/>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680B2668-A0FD-4C1E-ADA9-961842FA9582}" type="slidenum">
              <a:rPr lang="fr-CH" smtClean="0"/>
              <a:pPr/>
              <a:t>2</a:t>
            </a:fld>
            <a:endParaRPr lang="fr-CH"/>
          </a:p>
        </p:txBody>
      </p:sp>
    </p:spTree>
    <p:extLst>
      <p:ext uri="{BB962C8B-B14F-4D97-AF65-F5344CB8AC3E}">
        <p14:creationId xmlns:p14="http://schemas.microsoft.com/office/powerpoint/2010/main" val="16706234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830755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51364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22660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815140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202542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427709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100476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509261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136726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64789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157776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230539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656121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900497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913460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952806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067447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770993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84062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149599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75490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044703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680716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067531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255260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288821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465346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580621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450880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201128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271152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27749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8508365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774409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32430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7639174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0612206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0032080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1243307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1692442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9773703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5940875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18992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392446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25424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68587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710008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0B2668-A0FD-4C1E-ADA9-961842FA958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818980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685800" y="2130425"/>
            <a:ext cx="7772400" cy="1470025"/>
          </a:xfrm>
          <a:prstGeom prst="rect">
            <a:avLst/>
          </a:prstGeom>
        </p:spPr>
        <p:txBody>
          <a:bodyPr/>
          <a:lstStyle/>
          <a:p>
            <a:r>
              <a:rPr lang="fr-FR" dirty="0" smtClean="0"/>
              <a:t>Cliquez pour </a:t>
            </a:r>
            <a:r>
              <a:rPr lang="fr-FR" dirty="0" err="1" smtClean="0"/>
              <a:t>modifir</a:t>
            </a:r>
            <a:r>
              <a:rPr lang="fr-FR" dirty="0" smtClean="0"/>
              <a:t> le style du titre</a:t>
            </a:r>
            <a:endParaRPr lang="fr-CH" dirty="0"/>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CH" dirty="0"/>
          </a:p>
        </p:txBody>
      </p:sp>
      <p:sp>
        <p:nvSpPr>
          <p:cNvPr id="7" name="Rectangle 6"/>
          <p:cNvSpPr/>
          <p:nvPr userDrawn="1"/>
        </p:nvSpPr>
        <p:spPr>
          <a:xfrm>
            <a:off x="0" y="0"/>
            <a:ext cx="9144000" cy="832294"/>
          </a:xfrm>
          <a:prstGeom prst="rect">
            <a:avLst/>
          </a:prstGeom>
          <a:solidFill>
            <a:srgbClr val="8E66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8" name="Ellipse 7"/>
          <p:cNvSpPr/>
          <p:nvPr userDrawn="1"/>
        </p:nvSpPr>
        <p:spPr>
          <a:xfrm>
            <a:off x="7236296" y="970412"/>
            <a:ext cx="288032" cy="69269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0" name="Rectangle 9"/>
          <p:cNvSpPr/>
          <p:nvPr userDrawn="1"/>
        </p:nvSpPr>
        <p:spPr>
          <a:xfrm>
            <a:off x="0" y="6381328"/>
            <a:ext cx="9144000" cy="476672"/>
          </a:xfrm>
          <a:prstGeom prst="rect">
            <a:avLst/>
          </a:prstGeom>
          <a:solidFill>
            <a:srgbClr val="8E66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1" name="ZoneTexte 10"/>
          <p:cNvSpPr txBox="1"/>
          <p:nvPr userDrawn="1"/>
        </p:nvSpPr>
        <p:spPr>
          <a:xfrm>
            <a:off x="3275856" y="6381328"/>
            <a:ext cx="2520280" cy="338554"/>
          </a:xfrm>
          <a:prstGeom prst="rect">
            <a:avLst/>
          </a:prstGeom>
          <a:noFill/>
        </p:spPr>
        <p:txBody>
          <a:bodyPr wrap="square" rtlCol="0">
            <a:spAutoFit/>
          </a:bodyPr>
          <a:lstStyle/>
          <a:p>
            <a:pPr algn="ctr"/>
            <a:r>
              <a:rPr lang="fr-CH" sz="1600" dirty="0" smtClean="0">
                <a:solidFill>
                  <a:schemeClr val="bg1">
                    <a:lumMod val="95000"/>
                  </a:schemeClr>
                </a:solidFill>
                <a:latin typeface="Arial" pitchFamily="34" charset="0"/>
                <a:cs typeface="Arial" pitchFamily="34" charset="0"/>
              </a:rPr>
              <a:t>www.cctsante21.ch</a:t>
            </a:r>
            <a:endParaRPr lang="fr-CH" sz="1600" dirty="0">
              <a:solidFill>
                <a:schemeClr val="bg1">
                  <a:lumMod val="95000"/>
                </a:schemeClr>
              </a:solidFill>
              <a:latin typeface="Arial" pitchFamily="34" charset="0"/>
              <a:cs typeface="Arial" pitchFamily="34" charset="0"/>
            </a:endParaRPr>
          </a:p>
        </p:txBody>
      </p:sp>
      <p:pic>
        <p:nvPicPr>
          <p:cNvPr id="9" name="Picture 2" descr="CCT Santé 21_Mini"/>
          <p:cNvPicPr>
            <a:picLocks noChangeAspect="1" noChangeArrowheads="1"/>
          </p:cNvPicPr>
          <p:nvPr userDrawn="1"/>
        </p:nvPicPr>
        <p:blipFill>
          <a:blip r:embed="rId2" cstate="print"/>
          <a:srcRect/>
          <a:stretch>
            <a:fillRect/>
          </a:stretch>
        </p:blipFill>
        <p:spPr bwMode="auto">
          <a:xfrm>
            <a:off x="8172400" y="148936"/>
            <a:ext cx="800100" cy="5588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fr-CH"/>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E61ADF9-0E19-41BB-8936-9EF19CE1F766}" type="datetimeFigureOut">
              <a:rPr lang="fr-CH" smtClean="0"/>
              <a:t>11.05.2023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FBF32DF0-D60A-47F3-8B9A-2924053241C0}" type="slidenum">
              <a:rPr lang="fr-CH" smtClean="0"/>
              <a:t>‹N°›</a:t>
            </a:fld>
            <a:endParaRPr lang="fr-CH"/>
          </a:p>
        </p:txBody>
      </p:sp>
    </p:spTree>
    <p:extLst>
      <p:ext uri="{BB962C8B-B14F-4D97-AF65-F5344CB8AC3E}">
        <p14:creationId xmlns:p14="http://schemas.microsoft.com/office/powerpoint/2010/main" val="2038789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fr-CH"/>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E61ADF9-0E19-41BB-8936-9EF19CE1F766}" type="datetimeFigureOut">
              <a:rPr lang="fr-CH" smtClean="0"/>
              <a:t>11.05.2023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FBF32DF0-D60A-47F3-8B9A-2924053241C0}" type="slidenum">
              <a:rPr lang="fr-CH" smtClean="0"/>
              <a:t>‹N°›</a:t>
            </a:fld>
            <a:endParaRPr lang="fr-CH"/>
          </a:p>
        </p:txBody>
      </p:sp>
    </p:spTree>
    <p:extLst>
      <p:ext uri="{BB962C8B-B14F-4D97-AF65-F5344CB8AC3E}">
        <p14:creationId xmlns:p14="http://schemas.microsoft.com/office/powerpoint/2010/main" val="18361874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4E61ADF9-0E19-41BB-8936-9EF19CE1F766}" type="datetimeFigureOut">
              <a:rPr lang="fr-CH" smtClean="0"/>
              <a:t>11.05.2023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FBF32DF0-D60A-47F3-8B9A-2924053241C0}" type="slidenum">
              <a:rPr lang="fr-CH" smtClean="0"/>
              <a:t>‹N°›</a:t>
            </a:fld>
            <a:endParaRPr lang="fr-CH"/>
          </a:p>
        </p:txBody>
      </p:sp>
    </p:spTree>
    <p:extLst>
      <p:ext uri="{BB962C8B-B14F-4D97-AF65-F5344CB8AC3E}">
        <p14:creationId xmlns:p14="http://schemas.microsoft.com/office/powerpoint/2010/main" val="3948350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365125"/>
            <a:ext cx="1971675" cy="5811838"/>
          </a:xfrm>
        </p:spPr>
        <p:txBody>
          <a:bodyPr vert="eaVert"/>
          <a:lstStyle/>
          <a:p>
            <a:r>
              <a:rPr lang="fr-FR" smtClean="0"/>
              <a:t>Modifiez le style du titre</a:t>
            </a:r>
            <a:endParaRPr lang="fr-CH"/>
          </a:p>
        </p:txBody>
      </p:sp>
      <p:sp>
        <p:nvSpPr>
          <p:cNvPr id="3" name="Espace réservé du texte vertical 2"/>
          <p:cNvSpPr>
            <a:spLocks noGrp="1"/>
          </p:cNvSpPr>
          <p:nvPr>
            <p:ph type="body" orient="vert" idx="1"/>
          </p:nvPr>
        </p:nvSpPr>
        <p:spPr>
          <a:xfrm>
            <a:off x="628650" y="365125"/>
            <a:ext cx="5762625"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4E61ADF9-0E19-41BB-8936-9EF19CE1F766}" type="datetimeFigureOut">
              <a:rPr lang="fr-CH" smtClean="0"/>
              <a:t>11.05.2023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FBF32DF0-D60A-47F3-8B9A-2924053241C0}" type="slidenum">
              <a:rPr lang="fr-CH" smtClean="0"/>
              <a:t>‹N°›</a:t>
            </a:fld>
            <a:endParaRPr lang="fr-CH"/>
          </a:p>
        </p:txBody>
      </p:sp>
    </p:spTree>
    <p:extLst>
      <p:ext uri="{BB962C8B-B14F-4D97-AF65-F5344CB8AC3E}">
        <p14:creationId xmlns:p14="http://schemas.microsoft.com/office/powerpoint/2010/main" val="31296963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6000"/>
            </a:lvl1pPr>
          </a:lstStyle>
          <a:p>
            <a:r>
              <a:rPr lang="fr-FR" smtClean="0"/>
              <a:t>Modifiez le style du titre</a:t>
            </a:r>
            <a:endParaRPr lang="fr-CH"/>
          </a:p>
        </p:txBody>
      </p:sp>
      <p:sp>
        <p:nvSpPr>
          <p:cNvPr id="3" name="Sous-titr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CH"/>
          </a:p>
        </p:txBody>
      </p:sp>
      <p:sp>
        <p:nvSpPr>
          <p:cNvPr id="4" name="Espace réservé de la date 3"/>
          <p:cNvSpPr>
            <a:spLocks noGrp="1"/>
          </p:cNvSpPr>
          <p:nvPr>
            <p:ph type="dt" sz="half" idx="10"/>
          </p:nvPr>
        </p:nvSpPr>
        <p:spPr/>
        <p:txBody>
          <a:bodyPr/>
          <a:lstStyle/>
          <a:p>
            <a:fld id="{FA4A3CE4-0AE0-4390-BC9C-EE02AC6D9CE2}" type="datetimeFigureOut">
              <a:rPr lang="fr-CH" smtClean="0"/>
              <a:t>11.05.2023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ACB7FAEE-D7AA-43E8-A3E7-D7D90BEB60AB}" type="slidenum">
              <a:rPr lang="fr-CH" smtClean="0"/>
              <a:t>‹N°›</a:t>
            </a:fld>
            <a:endParaRPr lang="fr-CH"/>
          </a:p>
        </p:txBody>
      </p:sp>
    </p:spTree>
    <p:extLst>
      <p:ext uri="{BB962C8B-B14F-4D97-AF65-F5344CB8AC3E}">
        <p14:creationId xmlns:p14="http://schemas.microsoft.com/office/powerpoint/2010/main" val="532659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FA4A3CE4-0AE0-4390-BC9C-EE02AC6D9CE2}" type="datetimeFigureOut">
              <a:rPr lang="fr-CH" smtClean="0"/>
              <a:t>11.05.2023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ACB7FAEE-D7AA-43E8-A3E7-D7D90BEB60AB}" type="slidenum">
              <a:rPr lang="fr-CH" smtClean="0"/>
              <a:t>‹N°›</a:t>
            </a:fld>
            <a:endParaRPr lang="fr-CH"/>
          </a:p>
        </p:txBody>
      </p:sp>
    </p:spTree>
    <p:extLst>
      <p:ext uri="{BB962C8B-B14F-4D97-AF65-F5344CB8AC3E}">
        <p14:creationId xmlns:p14="http://schemas.microsoft.com/office/powerpoint/2010/main" val="17661207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nchor="b"/>
          <a:lstStyle>
            <a:lvl1pPr>
              <a:defRPr sz="6000"/>
            </a:lvl1pPr>
          </a:lstStyle>
          <a:p>
            <a:r>
              <a:rPr lang="fr-FR" smtClean="0"/>
              <a:t>Modifiez le style du titre</a:t>
            </a:r>
            <a:endParaRPr lang="fr-CH"/>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FA4A3CE4-0AE0-4390-BC9C-EE02AC6D9CE2}" type="datetimeFigureOut">
              <a:rPr lang="fr-CH" smtClean="0"/>
              <a:t>11.05.2023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ACB7FAEE-D7AA-43E8-A3E7-D7D90BEB60AB}" type="slidenum">
              <a:rPr lang="fr-CH" smtClean="0"/>
              <a:t>‹N°›</a:t>
            </a:fld>
            <a:endParaRPr lang="fr-CH"/>
          </a:p>
        </p:txBody>
      </p:sp>
    </p:spTree>
    <p:extLst>
      <p:ext uri="{BB962C8B-B14F-4D97-AF65-F5344CB8AC3E}">
        <p14:creationId xmlns:p14="http://schemas.microsoft.com/office/powerpoint/2010/main" val="3073193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sz="half" idx="1"/>
          </p:nvPr>
        </p:nvSpPr>
        <p:spPr>
          <a:xfrm>
            <a:off x="628650" y="1825625"/>
            <a:ext cx="386715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4648200" y="1825625"/>
            <a:ext cx="386715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e la date 4"/>
          <p:cNvSpPr>
            <a:spLocks noGrp="1"/>
          </p:cNvSpPr>
          <p:nvPr>
            <p:ph type="dt" sz="half" idx="10"/>
          </p:nvPr>
        </p:nvSpPr>
        <p:spPr/>
        <p:txBody>
          <a:bodyPr/>
          <a:lstStyle/>
          <a:p>
            <a:fld id="{FA4A3CE4-0AE0-4390-BC9C-EE02AC6D9CE2}" type="datetimeFigureOut">
              <a:rPr lang="fr-CH" smtClean="0"/>
              <a:t>11.05.2023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ACB7FAEE-D7AA-43E8-A3E7-D7D90BEB60AB}" type="slidenum">
              <a:rPr lang="fr-CH" smtClean="0"/>
              <a:t>‹N°›</a:t>
            </a:fld>
            <a:endParaRPr lang="fr-CH"/>
          </a:p>
        </p:txBody>
      </p:sp>
    </p:spTree>
    <p:extLst>
      <p:ext uri="{BB962C8B-B14F-4D97-AF65-F5344CB8AC3E}">
        <p14:creationId xmlns:p14="http://schemas.microsoft.com/office/powerpoint/2010/main" val="33067656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smtClean="0"/>
              <a:t>Modifiez le style du titre</a:t>
            </a:r>
            <a:endParaRPr lang="fr-CH"/>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Espace réservé de la date 6"/>
          <p:cNvSpPr>
            <a:spLocks noGrp="1"/>
          </p:cNvSpPr>
          <p:nvPr>
            <p:ph type="dt" sz="half" idx="10"/>
          </p:nvPr>
        </p:nvSpPr>
        <p:spPr/>
        <p:txBody>
          <a:bodyPr/>
          <a:lstStyle/>
          <a:p>
            <a:fld id="{FA4A3CE4-0AE0-4390-BC9C-EE02AC6D9CE2}" type="datetimeFigureOut">
              <a:rPr lang="fr-CH" smtClean="0"/>
              <a:t>11.05.2023</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ACB7FAEE-D7AA-43E8-A3E7-D7D90BEB60AB}" type="slidenum">
              <a:rPr lang="fr-CH" smtClean="0"/>
              <a:t>‹N°›</a:t>
            </a:fld>
            <a:endParaRPr lang="fr-CH"/>
          </a:p>
        </p:txBody>
      </p:sp>
    </p:spTree>
    <p:extLst>
      <p:ext uri="{BB962C8B-B14F-4D97-AF65-F5344CB8AC3E}">
        <p14:creationId xmlns:p14="http://schemas.microsoft.com/office/powerpoint/2010/main" val="24719037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e la date 2"/>
          <p:cNvSpPr>
            <a:spLocks noGrp="1"/>
          </p:cNvSpPr>
          <p:nvPr>
            <p:ph type="dt" sz="half" idx="10"/>
          </p:nvPr>
        </p:nvSpPr>
        <p:spPr/>
        <p:txBody>
          <a:bodyPr/>
          <a:lstStyle/>
          <a:p>
            <a:fld id="{FA4A3CE4-0AE0-4390-BC9C-EE02AC6D9CE2}" type="datetimeFigureOut">
              <a:rPr lang="fr-CH" smtClean="0"/>
              <a:t>11.05.2023</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ACB7FAEE-D7AA-43E8-A3E7-D7D90BEB60AB}" type="slidenum">
              <a:rPr lang="fr-CH" smtClean="0"/>
              <a:t>‹N°›</a:t>
            </a:fld>
            <a:endParaRPr lang="fr-CH"/>
          </a:p>
        </p:txBody>
      </p:sp>
    </p:spTree>
    <p:extLst>
      <p:ext uri="{BB962C8B-B14F-4D97-AF65-F5344CB8AC3E}">
        <p14:creationId xmlns:p14="http://schemas.microsoft.com/office/powerpoint/2010/main" val="4273071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A4A3CE4-0AE0-4390-BC9C-EE02AC6D9CE2}" type="datetimeFigureOut">
              <a:rPr lang="fr-CH" smtClean="0"/>
              <a:t>11.05.2023</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ACB7FAEE-D7AA-43E8-A3E7-D7D90BEB60AB}" type="slidenum">
              <a:rPr lang="fr-CH" smtClean="0"/>
              <a:t>‹N°›</a:t>
            </a:fld>
            <a:endParaRPr lang="fr-CH"/>
          </a:p>
        </p:txBody>
      </p:sp>
    </p:spTree>
    <p:extLst>
      <p:ext uri="{BB962C8B-B14F-4D97-AF65-F5344CB8AC3E}">
        <p14:creationId xmlns:p14="http://schemas.microsoft.com/office/powerpoint/2010/main" val="32142360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fr-CH"/>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FA4A3CE4-0AE0-4390-BC9C-EE02AC6D9CE2}" type="datetimeFigureOut">
              <a:rPr lang="fr-CH" smtClean="0"/>
              <a:t>11.05.2023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ACB7FAEE-D7AA-43E8-A3E7-D7D90BEB60AB}" type="slidenum">
              <a:rPr lang="fr-CH" smtClean="0"/>
              <a:t>‹N°›</a:t>
            </a:fld>
            <a:endParaRPr lang="fr-CH"/>
          </a:p>
        </p:txBody>
      </p:sp>
    </p:spTree>
    <p:extLst>
      <p:ext uri="{BB962C8B-B14F-4D97-AF65-F5344CB8AC3E}">
        <p14:creationId xmlns:p14="http://schemas.microsoft.com/office/powerpoint/2010/main" val="11052785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fr-CH"/>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FA4A3CE4-0AE0-4390-BC9C-EE02AC6D9CE2}" type="datetimeFigureOut">
              <a:rPr lang="fr-CH" smtClean="0"/>
              <a:t>11.05.2023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ACB7FAEE-D7AA-43E8-A3E7-D7D90BEB60AB}" type="slidenum">
              <a:rPr lang="fr-CH" smtClean="0"/>
              <a:t>‹N°›</a:t>
            </a:fld>
            <a:endParaRPr lang="fr-CH"/>
          </a:p>
        </p:txBody>
      </p:sp>
    </p:spTree>
    <p:extLst>
      <p:ext uri="{BB962C8B-B14F-4D97-AF65-F5344CB8AC3E}">
        <p14:creationId xmlns:p14="http://schemas.microsoft.com/office/powerpoint/2010/main" val="33305853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FA4A3CE4-0AE0-4390-BC9C-EE02AC6D9CE2}" type="datetimeFigureOut">
              <a:rPr lang="fr-CH" smtClean="0"/>
              <a:t>11.05.2023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ACB7FAEE-D7AA-43E8-A3E7-D7D90BEB60AB}" type="slidenum">
              <a:rPr lang="fr-CH" smtClean="0"/>
              <a:t>‹N°›</a:t>
            </a:fld>
            <a:endParaRPr lang="fr-CH"/>
          </a:p>
        </p:txBody>
      </p:sp>
    </p:spTree>
    <p:extLst>
      <p:ext uri="{BB962C8B-B14F-4D97-AF65-F5344CB8AC3E}">
        <p14:creationId xmlns:p14="http://schemas.microsoft.com/office/powerpoint/2010/main" val="1342773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365125"/>
            <a:ext cx="1971675" cy="5811838"/>
          </a:xfrm>
        </p:spPr>
        <p:txBody>
          <a:bodyPr vert="eaVert"/>
          <a:lstStyle/>
          <a:p>
            <a:r>
              <a:rPr lang="fr-FR" smtClean="0"/>
              <a:t>Modifiez le style du titre</a:t>
            </a:r>
            <a:endParaRPr lang="fr-CH"/>
          </a:p>
        </p:txBody>
      </p:sp>
      <p:sp>
        <p:nvSpPr>
          <p:cNvPr id="3" name="Espace réservé du texte vertical 2"/>
          <p:cNvSpPr>
            <a:spLocks noGrp="1"/>
          </p:cNvSpPr>
          <p:nvPr>
            <p:ph type="body" orient="vert" idx="1"/>
          </p:nvPr>
        </p:nvSpPr>
        <p:spPr>
          <a:xfrm>
            <a:off x="628650" y="365125"/>
            <a:ext cx="5762625"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FA4A3CE4-0AE0-4390-BC9C-EE02AC6D9CE2}" type="datetimeFigureOut">
              <a:rPr lang="fr-CH" smtClean="0"/>
              <a:t>11.05.2023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ACB7FAEE-D7AA-43E8-A3E7-D7D90BEB60AB}" type="slidenum">
              <a:rPr lang="fr-CH" smtClean="0"/>
              <a:t>‹N°›</a:t>
            </a:fld>
            <a:endParaRPr lang="fr-CH"/>
          </a:p>
        </p:txBody>
      </p:sp>
    </p:spTree>
    <p:extLst>
      <p:ext uri="{BB962C8B-B14F-4D97-AF65-F5344CB8AC3E}">
        <p14:creationId xmlns:p14="http://schemas.microsoft.com/office/powerpoint/2010/main" val="42699663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6000"/>
            </a:lvl1pPr>
          </a:lstStyle>
          <a:p>
            <a:r>
              <a:rPr lang="fr-FR" smtClean="0"/>
              <a:t>Modifiez le style du titre</a:t>
            </a:r>
            <a:endParaRPr lang="fr-CH"/>
          </a:p>
        </p:txBody>
      </p:sp>
      <p:sp>
        <p:nvSpPr>
          <p:cNvPr id="3" name="Sous-titr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CH"/>
          </a:p>
        </p:txBody>
      </p:sp>
      <p:sp>
        <p:nvSpPr>
          <p:cNvPr id="4" name="Espace réservé de la date 3"/>
          <p:cNvSpPr>
            <a:spLocks noGrp="1"/>
          </p:cNvSpPr>
          <p:nvPr>
            <p:ph type="dt" sz="half" idx="10"/>
          </p:nvPr>
        </p:nvSpPr>
        <p:spPr/>
        <p:txBody>
          <a:bodyPr/>
          <a:lstStyle/>
          <a:p>
            <a:fld id="{B8D8B73A-1C0E-4BFD-864E-DD259B4746F7}" type="datetimeFigureOut">
              <a:rPr lang="fr-CH" smtClean="0"/>
              <a:t>11.05.2023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63A8EC7A-187A-4CC7-A6B0-2E334DBB8E0D}" type="slidenum">
              <a:rPr lang="fr-CH" smtClean="0"/>
              <a:t>‹N°›</a:t>
            </a:fld>
            <a:endParaRPr lang="fr-CH"/>
          </a:p>
        </p:txBody>
      </p:sp>
    </p:spTree>
    <p:extLst>
      <p:ext uri="{BB962C8B-B14F-4D97-AF65-F5344CB8AC3E}">
        <p14:creationId xmlns:p14="http://schemas.microsoft.com/office/powerpoint/2010/main" val="30852176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B8D8B73A-1C0E-4BFD-864E-DD259B4746F7}" type="datetimeFigureOut">
              <a:rPr lang="fr-CH" smtClean="0"/>
              <a:t>11.05.2023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63A8EC7A-187A-4CC7-A6B0-2E334DBB8E0D}" type="slidenum">
              <a:rPr lang="fr-CH" smtClean="0"/>
              <a:t>‹N°›</a:t>
            </a:fld>
            <a:endParaRPr lang="fr-CH"/>
          </a:p>
        </p:txBody>
      </p:sp>
    </p:spTree>
    <p:extLst>
      <p:ext uri="{BB962C8B-B14F-4D97-AF65-F5344CB8AC3E}">
        <p14:creationId xmlns:p14="http://schemas.microsoft.com/office/powerpoint/2010/main" val="39422687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nchor="b"/>
          <a:lstStyle>
            <a:lvl1pPr>
              <a:defRPr sz="6000"/>
            </a:lvl1pPr>
          </a:lstStyle>
          <a:p>
            <a:r>
              <a:rPr lang="fr-FR" smtClean="0"/>
              <a:t>Modifiez le style du titre</a:t>
            </a:r>
            <a:endParaRPr lang="fr-CH"/>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B8D8B73A-1C0E-4BFD-864E-DD259B4746F7}" type="datetimeFigureOut">
              <a:rPr lang="fr-CH" smtClean="0"/>
              <a:t>11.05.2023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63A8EC7A-187A-4CC7-A6B0-2E334DBB8E0D}" type="slidenum">
              <a:rPr lang="fr-CH" smtClean="0"/>
              <a:t>‹N°›</a:t>
            </a:fld>
            <a:endParaRPr lang="fr-CH"/>
          </a:p>
        </p:txBody>
      </p:sp>
    </p:spTree>
    <p:extLst>
      <p:ext uri="{BB962C8B-B14F-4D97-AF65-F5344CB8AC3E}">
        <p14:creationId xmlns:p14="http://schemas.microsoft.com/office/powerpoint/2010/main" val="41536804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sz="half" idx="1"/>
          </p:nvPr>
        </p:nvSpPr>
        <p:spPr>
          <a:xfrm>
            <a:off x="628650" y="1825625"/>
            <a:ext cx="386715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4648200" y="1825625"/>
            <a:ext cx="386715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e la date 4"/>
          <p:cNvSpPr>
            <a:spLocks noGrp="1"/>
          </p:cNvSpPr>
          <p:nvPr>
            <p:ph type="dt" sz="half" idx="10"/>
          </p:nvPr>
        </p:nvSpPr>
        <p:spPr/>
        <p:txBody>
          <a:bodyPr/>
          <a:lstStyle/>
          <a:p>
            <a:fld id="{B8D8B73A-1C0E-4BFD-864E-DD259B4746F7}" type="datetimeFigureOut">
              <a:rPr lang="fr-CH" smtClean="0"/>
              <a:t>11.05.2023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63A8EC7A-187A-4CC7-A6B0-2E334DBB8E0D}" type="slidenum">
              <a:rPr lang="fr-CH" smtClean="0"/>
              <a:t>‹N°›</a:t>
            </a:fld>
            <a:endParaRPr lang="fr-CH"/>
          </a:p>
        </p:txBody>
      </p:sp>
    </p:spTree>
    <p:extLst>
      <p:ext uri="{BB962C8B-B14F-4D97-AF65-F5344CB8AC3E}">
        <p14:creationId xmlns:p14="http://schemas.microsoft.com/office/powerpoint/2010/main" val="21937741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smtClean="0"/>
              <a:t>Modifiez le style du titre</a:t>
            </a:r>
            <a:endParaRPr lang="fr-CH"/>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Espace réservé de la date 6"/>
          <p:cNvSpPr>
            <a:spLocks noGrp="1"/>
          </p:cNvSpPr>
          <p:nvPr>
            <p:ph type="dt" sz="half" idx="10"/>
          </p:nvPr>
        </p:nvSpPr>
        <p:spPr/>
        <p:txBody>
          <a:bodyPr/>
          <a:lstStyle/>
          <a:p>
            <a:fld id="{B8D8B73A-1C0E-4BFD-864E-DD259B4746F7}" type="datetimeFigureOut">
              <a:rPr lang="fr-CH" smtClean="0"/>
              <a:t>11.05.2023</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63A8EC7A-187A-4CC7-A6B0-2E334DBB8E0D}" type="slidenum">
              <a:rPr lang="fr-CH" smtClean="0"/>
              <a:t>‹N°›</a:t>
            </a:fld>
            <a:endParaRPr lang="fr-CH"/>
          </a:p>
        </p:txBody>
      </p:sp>
    </p:spTree>
    <p:extLst>
      <p:ext uri="{BB962C8B-B14F-4D97-AF65-F5344CB8AC3E}">
        <p14:creationId xmlns:p14="http://schemas.microsoft.com/office/powerpoint/2010/main" val="3104096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6000"/>
            </a:lvl1pPr>
          </a:lstStyle>
          <a:p>
            <a:r>
              <a:rPr lang="fr-FR" smtClean="0"/>
              <a:t>Modifiez le style du titre</a:t>
            </a:r>
            <a:endParaRPr lang="fr-CH"/>
          </a:p>
        </p:txBody>
      </p:sp>
      <p:sp>
        <p:nvSpPr>
          <p:cNvPr id="3" name="Sous-titr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CH"/>
          </a:p>
        </p:txBody>
      </p:sp>
      <p:sp>
        <p:nvSpPr>
          <p:cNvPr id="4" name="Espace réservé de la date 3"/>
          <p:cNvSpPr>
            <a:spLocks noGrp="1"/>
          </p:cNvSpPr>
          <p:nvPr>
            <p:ph type="dt" sz="half" idx="10"/>
          </p:nvPr>
        </p:nvSpPr>
        <p:spPr/>
        <p:txBody>
          <a:bodyPr/>
          <a:lstStyle/>
          <a:p>
            <a:fld id="{4E61ADF9-0E19-41BB-8936-9EF19CE1F766}" type="datetimeFigureOut">
              <a:rPr lang="fr-CH" smtClean="0"/>
              <a:t>11.05.2023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FBF32DF0-D60A-47F3-8B9A-2924053241C0}" type="slidenum">
              <a:rPr lang="fr-CH" smtClean="0"/>
              <a:t>‹N°›</a:t>
            </a:fld>
            <a:endParaRPr lang="fr-CH"/>
          </a:p>
        </p:txBody>
      </p:sp>
    </p:spTree>
    <p:extLst>
      <p:ext uri="{BB962C8B-B14F-4D97-AF65-F5344CB8AC3E}">
        <p14:creationId xmlns:p14="http://schemas.microsoft.com/office/powerpoint/2010/main" val="41911184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e la date 2"/>
          <p:cNvSpPr>
            <a:spLocks noGrp="1"/>
          </p:cNvSpPr>
          <p:nvPr>
            <p:ph type="dt" sz="half" idx="10"/>
          </p:nvPr>
        </p:nvSpPr>
        <p:spPr/>
        <p:txBody>
          <a:bodyPr/>
          <a:lstStyle/>
          <a:p>
            <a:fld id="{B8D8B73A-1C0E-4BFD-864E-DD259B4746F7}" type="datetimeFigureOut">
              <a:rPr lang="fr-CH" smtClean="0"/>
              <a:t>11.05.2023</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63A8EC7A-187A-4CC7-A6B0-2E334DBB8E0D}" type="slidenum">
              <a:rPr lang="fr-CH" smtClean="0"/>
              <a:t>‹N°›</a:t>
            </a:fld>
            <a:endParaRPr lang="fr-CH"/>
          </a:p>
        </p:txBody>
      </p:sp>
    </p:spTree>
    <p:extLst>
      <p:ext uri="{BB962C8B-B14F-4D97-AF65-F5344CB8AC3E}">
        <p14:creationId xmlns:p14="http://schemas.microsoft.com/office/powerpoint/2010/main" val="4174298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8D8B73A-1C0E-4BFD-864E-DD259B4746F7}" type="datetimeFigureOut">
              <a:rPr lang="fr-CH" smtClean="0"/>
              <a:t>11.05.2023</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63A8EC7A-187A-4CC7-A6B0-2E334DBB8E0D}" type="slidenum">
              <a:rPr lang="fr-CH" smtClean="0"/>
              <a:t>‹N°›</a:t>
            </a:fld>
            <a:endParaRPr lang="fr-CH"/>
          </a:p>
        </p:txBody>
      </p:sp>
    </p:spTree>
    <p:extLst>
      <p:ext uri="{BB962C8B-B14F-4D97-AF65-F5344CB8AC3E}">
        <p14:creationId xmlns:p14="http://schemas.microsoft.com/office/powerpoint/2010/main" val="14435921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fr-CH"/>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B8D8B73A-1C0E-4BFD-864E-DD259B4746F7}" type="datetimeFigureOut">
              <a:rPr lang="fr-CH" smtClean="0"/>
              <a:t>11.05.2023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63A8EC7A-187A-4CC7-A6B0-2E334DBB8E0D}" type="slidenum">
              <a:rPr lang="fr-CH" smtClean="0"/>
              <a:t>‹N°›</a:t>
            </a:fld>
            <a:endParaRPr lang="fr-CH"/>
          </a:p>
        </p:txBody>
      </p:sp>
    </p:spTree>
    <p:extLst>
      <p:ext uri="{BB962C8B-B14F-4D97-AF65-F5344CB8AC3E}">
        <p14:creationId xmlns:p14="http://schemas.microsoft.com/office/powerpoint/2010/main" val="36563543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fr-CH"/>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B8D8B73A-1C0E-4BFD-864E-DD259B4746F7}" type="datetimeFigureOut">
              <a:rPr lang="fr-CH" smtClean="0"/>
              <a:t>11.05.2023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63A8EC7A-187A-4CC7-A6B0-2E334DBB8E0D}" type="slidenum">
              <a:rPr lang="fr-CH" smtClean="0"/>
              <a:t>‹N°›</a:t>
            </a:fld>
            <a:endParaRPr lang="fr-CH"/>
          </a:p>
        </p:txBody>
      </p:sp>
    </p:spTree>
    <p:extLst>
      <p:ext uri="{BB962C8B-B14F-4D97-AF65-F5344CB8AC3E}">
        <p14:creationId xmlns:p14="http://schemas.microsoft.com/office/powerpoint/2010/main" val="42880241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B8D8B73A-1C0E-4BFD-864E-DD259B4746F7}" type="datetimeFigureOut">
              <a:rPr lang="fr-CH" smtClean="0"/>
              <a:t>11.05.2023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63A8EC7A-187A-4CC7-A6B0-2E334DBB8E0D}" type="slidenum">
              <a:rPr lang="fr-CH" smtClean="0"/>
              <a:t>‹N°›</a:t>
            </a:fld>
            <a:endParaRPr lang="fr-CH"/>
          </a:p>
        </p:txBody>
      </p:sp>
    </p:spTree>
    <p:extLst>
      <p:ext uri="{BB962C8B-B14F-4D97-AF65-F5344CB8AC3E}">
        <p14:creationId xmlns:p14="http://schemas.microsoft.com/office/powerpoint/2010/main" val="17772071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365125"/>
            <a:ext cx="1971675" cy="5811838"/>
          </a:xfrm>
        </p:spPr>
        <p:txBody>
          <a:bodyPr vert="eaVert"/>
          <a:lstStyle/>
          <a:p>
            <a:r>
              <a:rPr lang="fr-FR" smtClean="0"/>
              <a:t>Modifiez le style du titre</a:t>
            </a:r>
            <a:endParaRPr lang="fr-CH"/>
          </a:p>
        </p:txBody>
      </p:sp>
      <p:sp>
        <p:nvSpPr>
          <p:cNvPr id="3" name="Espace réservé du texte vertical 2"/>
          <p:cNvSpPr>
            <a:spLocks noGrp="1"/>
          </p:cNvSpPr>
          <p:nvPr>
            <p:ph type="body" orient="vert" idx="1"/>
          </p:nvPr>
        </p:nvSpPr>
        <p:spPr>
          <a:xfrm>
            <a:off x="628650" y="365125"/>
            <a:ext cx="5762625"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B8D8B73A-1C0E-4BFD-864E-DD259B4746F7}" type="datetimeFigureOut">
              <a:rPr lang="fr-CH" smtClean="0"/>
              <a:t>11.05.2023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63A8EC7A-187A-4CC7-A6B0-2E334DBB8E0D}" type="slidenum">
              <a:rPr lang="fr-CH" smtClean="0"/>
              <a:t>‹N°›</a:t>
            </a:fld>
            <a:endParaRPr lang="fr-CH"/>
          </a:p>
        </p:txBody>
      </p:sp>
    </p:spTree>
    <p:extLst>
      <p:ext uri="{BB962C8B-B14F-4D97-AF65-F5344CB8AC3E}">
        <p14:creationId xmlns:p14="http://schemas.microsoft.com/office/powerpoint/2010/main" val="4222572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4E61ADF9-0E19-41BB-8936-9EF19CE1F766}" type="datetimeFigureOut">
              <a:rPr lang="fr-CH" smtClean="0"/>
              <a:t>11.05.2023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FBF32DF0-D60A-47F3-8B9A-2924053241C0}" type="slidenum">
              <a:rPr lang="fr-CH" smtClean="0"/>
              <a:t>‹N°›</a:t>
            </a:fld>
            <a:endParaRPr lang="fr-CH"/>
          </a:p>
        </p:txBody>
      </p:sp>
    </p:spTree>
    <p:extLst>
      <p:ext uri="{BB962C8B-B14F-4D97-AF65-F5344CB8AC3E}">
        <p14:creationId xmlns:p14="http://schemas.microsoft.com/office/powerpoint/2010/main" val="3201696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nchor="b"/>
          <a:lstStyle>
            <a:lvl1pPr>
              <a:defRPr sz="6000"/>
            </a:lvl1pPr>
          </a:lstStyle>
          <a:p>
            <a:r>
              <a:rPr lang="fr-FR" smtClean="0"/>
              <a:t>Modifiez le style du titre</a:t>
            </a:r>
            <a:endParaRPr lang="fr-CH"/>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4E61ADF9-0E19-41BB-8936-9EF19CE1F766}" type="datetimeFigureOut">
              <a:rPr lang="fr-CH" smtClean="0"/>
              <a:t>11.05.2023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FBF32DF0-D60A-47F3-8B9A-2924053241C0}" type="slidenum">
              <a:rPr lang="fr-CH" smtClean="0"/>
              <a:t>‹N°›</a:t>
            </a:fld>
            <a:endParaRPr lang="fr-CH"/>
          </a:p>
        </p:txBody>
      </p:sp>
    </p:spTree>
    <p:extLst>
      <p:ext uri="{BB962C8B-B14F-4D97-AF65-F5344CB8AC3E}">
        <p14:creationId xmlns:p14="http://schemas.microsoft.com/office/powerpoint/2010/main" val="2223192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sz="half" idx="1"/>
          </p:nvPr>
        </p:nvSpPr>
        <p:spPr>
          <a:xfrm>
            <a:off x="628650" y="1825625"/>
            <a:ext cx="386715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4648200" y="1825625"/>
            <a:ext cx="386715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e la date 4"/>
          <p:cNvSpPr>
            <a:spLocks noGrp="1"/>
          </p:cNvSpPr>
          <p:nvPr>
            <p:ph type="dt" sz="half" idx="10"/>
          </p:nvPr>
        </p:nvSpPr>
        <p:spPr/>
        <p:txBody>
          <a:bodyPr/>
          <a:lstStyle/>
          <a:p>
            <a:fld id="{4E61ADF9-0E19-41BB-8936-9EF19CE1F766}" type="datetimeFigureOut">
              <a:rPr lang="fr-CH" smtClean="0"/>
              <a:t>11.05.2023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FBF32DF0-D60A-47F3-8B9A-2924053241C0}" type="slidenum">
              <a:rPr lang="fr-CH" smtClean="0"/>
              <a:t>‹N°›</a:t>
            </a:fld>
            <a:endParaRPr lang="fr-CH"/>
          </a:p>
        </p:txBody>
      </p:sp>
    </p:spTree>
    <p:extLst>
      <p:ext uri="{BB962C8B-B14F-4D97-AF65-F5344CB8AC3E}">
        <p14:creationId xmlns:p14="http://schemas.microsoft.com/office/powerpoint/2010/main" val="2818513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smtClean="0"/>
              <a:t>Modifiez le style du titre</a:t>
            </a:r>
            <a:endParaRPr lang="fr-CH"/>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Espace réservé de la date 6"/>
          <p:cNvSpPr>
            <a:spLocks noGrp="1"/>
          </p:cNvSpPr>
          <p:nvPr>
            <p:ph type="dt" sz="half" idx="10"/>
          </p:nvPr>
        </p:nvSpPr>
        <p:spPr/>
        <p:txBody>
          <a:bodyPr/>
          <a:lstStyle/>
          <a:p>
            <a:fld id="{4E61ADF9-0E19-41BB-8936-9EF19CE1F766}" type="datetimeFigureOut">
              <a:rPr lang="fr-CH" smtClean="0"/>
              <a:t>11.05.2023</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FBF32DF0-D60A-47F3-8B9A-2924053241C0}" type="slidenum">
              <a:rPr lang="fr-CH" smtClean="0"/>
              <a:t>‹N°›</a:t>
            </a:fld>
            <a:endParaRPr lang="fr-CH"/>
          </a:p>
        </p:txBody>
      </p:sp>
    </p:spTree>
    <p:extLst>
      <p:ext uri="{BB962C8B-B14F-4D97-AF65-F5344CB8AC3E}">
        <p14:creationId xmlns:p14="http://schemas.microsoft.com/office/powerpoint/2010/main" val="1466770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e la date 2"/>
          <p:cNvSpPr>
            <a:spLocks noGrp="1"/>
          </p:cNvSpPr>
          <p:nvPr>
            <p:ph type="dt" sz="half" idx="10"/>
          </p:nvPr>
        </p:nvSpPr>
        <p:spPr/>
        <p:txBody>
          <a:bodyPr/>
          <a:lstStyle/>
          <a:p>
            <a:fld id="{4E61ADF9-0E19-41BB-8936-9EF19CE1F766}" type="datetimeFigureOut">
              <a:rPr lang="fr-CH" smtClean="0"/>
              <a:t>11.05.2023</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FBF32DF0-D60A-47F3-8B9A-2924053241C0}" type="slidenum">
              <a:rPr lang="fr-CH" smtClean="0"/>
              <a:t>‹N°›</a:t>
            </a:fld>
            <a:endParaRPr lang="fr-CH"/>
          </a:p>
        </p:txBody>
      </p:sp>
    </p:spTree>
    <p:extLst>
      <p:ext uri="{BB962C8B-B14F-4D97-AF65-F5344CB8AC3E}">
        <p14:creationId xmlns:p14="http://schemas.microsoft.com/office/powerpoint/2010/main" val="2286954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E61ADF9-0E19-41BB-8936-9EF19CE1F766}" type="datetimeFigureOut">
              <a:rPr lang="fr-CH" smtClean="0"/>
              <a:t>11.05.2023</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FBF32DF0-D60A-47F3-8B9A-2924053241C0}" type="slidenum">
              <a:rPr lang="fr-CH" smtClean="0"/>
              <a:t>‹N°›</a:t>
            </a:fld>
            <a:endParaRPr lang="fr-CH"/>
          </a:p>
        </p:txBody>
      </p:sp>
    </p:spTree>
    <p:extLst>
      <p:ext uri="{BB962C8B-B14F-4D97-AF65-F5344CB8AC3E}">
        <p14:creationId xmlns:p14="http://schemas.microsoft.com/office/powerpoint/2010/main" val="5596268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4.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7524328" cy="692696"/>
          </a:xfrm>
          <a:prstGeom prst="rect">
            <a:avLst/>
          </a:prstGeom>
          <a:solidFill>
            <a:srgbClr val="22A7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8" name="Ellipse 7"/>
          <p:cNvSpPr/>
          <p:nvPr userDrawn="1"/>
        </p:nvSpPr>
        <p:spPr>
          <a:xfrm>
            <a:off x="7380312" y="0"/>
            <a:ext cx="288032" cy="69269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pic>
        <p:nvPicPr>
          <p:cNvPr id="9" name="Picture 2" descr="CCT Santé 21_Mini"/>
          <p:cNvPicPr>
            <a:picLocks noChangeAspect="1" noChangeArrowheads="1"/>
          </p:cNvPicPr>
          <p:nvPr userDrawn="1"/>
        </p:nvPicPr>
        <p:blipFill>
          <a:blip r:embed="rId4" cstate="print"/>
          <a:srcRect/>
          <a:stretch>
            <a:fillRect/>
          </a:stretch>
        </p:blipFill>
        <p:spPr bwMode="auto">
          <a:xfrm>
            <a:off x="7668344" y="116632"/>
            <a:ext cx="800100" cy="558800"/>
          </a:xfrm>
          <a:prstGeom prst="rect">
            <a:avLst/>
          </a:prstGeom>
          <a:noFill/>
        </p:spPr>
      </p:pic>
      <p:sp>
        <p:nvSpPr>
          <p:cNvPr id="10" name="Rectangle 9"/>
          <p:cNvSpPr/>
          <p:nvPr userDrawn="1"/>
        </p:nvSpPr>
        <p:spPr>
          <a:xfrm>
            <a:off x="0" y="6381328"/>
            <a:ext cx="9144000" cy="476672"/>
          </a:xfrm>
          <a:prstGeom prst="rect">
            <a:avLst/>
          </a:prstGeom>
          <a:solidFill>
            <a:srgbClr val="22A7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1" name="ZoneTexte 10"/>
          <p:cNvSpPr txBox="1"/>
          <p:nvPr userDrawn="1"/>
        </p:nvSpPr>
        <p:spPr>
          <a:xfrm>
            <a:off x="3275856" y="6381328"/>
            <a:ext cx="2520280" cy="338554"/>
          </a:xfrm>
          <a:prstGeom prst="rect">
            <a:avLst/>
          </a:prstGeom>
          <a:noFill/>
        </p:spPr>
        <p:txBody>
          <a:bodyPr wrap="square" rtlCol="0">
            <a:spAutoFit/>
          </a:bodyPr>
          <a:lstStyle/>
          <a:p>
            <a:pPr algn="ctr"/>
            <a:r>
              <a:rPr lang="fr-CH" sz="1600" dirty="0" smtClean="0">
                <a:latin typeface="Arial" pitchFamily="34" charset="0"/>
                <a:cs typeface="Arial" pitchFamily="34" charset="0"/>
              </a:rPr>
              <a:t>www.compasante21.ch</a:t>
            </a:r>
            <a:endParaRPr lang="fr-CH" sz="1600" dirty="0">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fr-FR" smtClean="0"/>
              <a:t>Modifiez le style du titre</a:t>
            </a:r>
            <a:endParaRPr lang="fr-CH"/>
          </a:p>
        </p:txBody>
      </p:sp>
      <p:sp>
        <p:nvSpPr>
          <p:cNvPr id="3" name="Espace réservé du text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61ADF9-0E19-41BB-8936-9EF19CE1F766}" type="datetimeFigureOut">
              <a:rPr lang="fr-CH" smtClean="0"/>
              <a:t>11.05.2023</a:t>
            </a:fld>
            <a:endParaRPr lang="fr-CH"/>
          </a:p>
        </p:txBody>
      </p:sp>
      <p:sp>
        <p:nvSpPr>
          <p:cNvPr id="5" name="Espace réservé du pied de page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F32DF0-D60A-47F3-8B9A-2924053241C0}" type="slidenum">
              <a:rPr lang="fr-CH" smtClean="0"/>
              <a:t>‹N°›</a:t>
            </a:fld>
            <a:endParaRPr lang="fr-CH"/>
          </a:p>
        </p:txBody>
      </p:sp>
    </p:spTree>
    <p:extLst>
      <p:ext uri="{BB962C8B-B14F-4D97-AF65-F5344CB8AC3E}">
        <p14:creationId xmlns:p14="http://schemas.microsoft.com/office/powerpoint/2010/main" val="515975503"/>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fr-FR" smtClean="0"/>
              <a:t>Modifiez le style du titre</a:t>
            </a:r>
            <a:endParaRPr lang="fr-CH"/>
          </a:p>
        </p:txBody>
      </p:sp>
      <p:sp>
        <p:nvSpPr>
          <p:cNvPr id="3" name="Espace réservé du text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4A3CE4-0AE0-4390-BC9C-EE02AC6D9CE2}" type="datetimeFigureOut">
              <a:rPr lang="fr-CH" smtClean="0"/>
              <a:t>11.05.2023</a:t>
            </a:fld>
            <a:endParaRPr lang="fr-CH"/>
          </a:p>
        </p:txBody>
      </p:sp>
      <p:sp>
        <p:nvSpPr>
          <p:cNvPr id="5" name="Espace réservé du pied de page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B7FAEE-D7AA-43E8-A3E7-D7D90BEB60AB}" type="slidenum">
              <a:rPr lang="fr-CH" smtClean="0"/>
              <a:t>‹N°›</a:t>
            </a:fld>
            <a:endParaRPr lang="fr-CH"/>
          </a:p>
        </p:txBody>
      </p:sp>
    </p:spTree>
    <p:extLst>
      <p:ext uri="{BB962C8B-B14F-4D97-AF65-F5344CB8AC3E}">
        <p14:creationId xmlns:p14="http://schemas.microsoft.com/office/powerpoint/2010/main" val="500228726"/>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fr-FR" smtClean="0"/>
              <a:t>Modifiez le style du titre</a:t>
            </a:r>
            <a:endParaRPr lang="fr-CH"/>
          </a:p>
        </p:txBody>
      </p:sp>
      <p:sp>
        <p:nvSpPr>
          <p:cNvPr id="3" name="Espace réservé du text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D8B73A-1C0E-4BFD-864E-DD259B4746F7}" type="datetimeFigureOut">
              <a:rPr lang="fr-CH" smtClean="0"/>
              <a:t>11.05.2023</a:t>
            </a:fld>
            <a:endParaRPr lang="fr-CH"/>
          </a:p>
        </p:txBody>
      </p:sp>
      <p:sp>
        <p:nvSpPr>
          <p:cNvPr id="5" name="Espace réservé du pied de page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EC7A-187A-4CC7-A6B0-2E334DBB8E0D}" type="slidenum">
              <a:rPr lang="fr-CH" smtClean="0"/>
              <a:t>‹N°›</a:t>
            </a:fld>
            <a:endParaRPr lang="fr-CH"/>
          </a:p>
        </p:txBody>
      </p:sp>
    </p:spTree>
    <p:extLst>
      <p:ext uri="{BB962C8B-B14F-4D97-AF65-F5344CB8AC3E}">
        <p14:creationId xmlns:p14="http://schemas.microsoft.com/office/powerpoint/2010/main" val="931726384"/>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cctsante21.ch/sites/default/files/attachments/Directive%20%C3%A9valuations%20de%20fonctions.pdf"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www.cctsante21.ch/sites/default/files/attachments/Directive%20N%C2%B0%202%20sur%20les%20%C3%A9valuations%20de%20fonctions%202017.pdf"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www.cctsante21.ch/sites/default/files/attachments/Tableau%20de%20majoration%20sur%20salaire%20horaire%20CCT%202022%20-%202025.pdf"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www.cctsante21.ch/sites/default/files/attachments/R%C3%A8gle%20d%27interpr%C3%A9tation%20N%C2%B06%20Mutation%20classe%20sup%C3%A9rieure_notion%20de%20promotion.pdf"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hyperlink" Target="https://www.cctsante21.ch/sites/default/files/attachments/Tableau%20de%20majoration%20sur%20salaire%20horaire%20CCT%202022%20-%202025.pdf" TargetMode="External"/><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cctsante21.ch/sites/default/files/attachments/Directive%20N%C2%B0%202%20sur%20les%20%C3%A9valuations%20de%20fonctions%202017.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cctsante21.ch/sites/default/files/attachments/Fonctions%20de%20r%C3%A9f%C3%A9rence%202022.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2522711"/>
          </a:xfrm>
          <a:prstGeom prst="rect">
            <a:avLst/>
          </a:prstGeom>
          <a:ln w="34925">
            <a:solidFill>
              <a:srgbClr val="0070C0"/>
            </a:solidFill>
          </a:ln>
        </p:spPr>
        <p:txBody>
          <a:bodyPr/>
          <a:lstStyle/>
          <a:p>
            <a:r>
              <a:rPr lang="fr-CH" sz="4800" b="1" dirty="0" smtClean="0">
                <a:solidFill>
                  <a:srgbClr val="0070C0"/>
                </a:solidFill>
                <a:latin typeface="Arial" panose="020B0604020202020204" pitchFamily="34" charset="0"/>
                <a:cs typeface="Arial" panose="020B0604020202020204" pitchFamily="34" charset="0"/>
              </a:rPr>
              <a:t>Demi-journée à l’attention des employeurs </a:t>
            </a:r>
            <a:br>
              <a:rPr lang="fr-CH" sz="4800" b="1" dirty="0" smtClean="0">
                <a:solidFill>
                  <a:srgbClr val="0070C0"/>
                </a:solidFill>
                <a:latin typeface="Arial" panose="020B0604020202020204" pitchFamily="34" charset="0"/>
                <a:cs typeface="Arial" panose="020B0604020202020204" pitchFamily="34" charset="0"/>
              </a:rPr>
            </a:br>
            <a:r>
              <a:rPr lang="fr-CH" sz="4800" b="1" dirty="0" smtClean="0">
                <a:solidFill>
                  <a:srgbClr val="0070C0"/>
                </a:solidFill>
                <a:latin typeface="Arial" panose="020B0604020202020204" pitchFamily="34" charset="0"/>
                <a:cs typeface="Arial" panose="020B0604020202020204" pitchFamily="34" charset="0"/>
              </a:rPr>
              <a:t>du 11 mai 2023</a:t>
            </a:r>
            <a:endParaRPr lang="fr-CH" sz="4800" b="1" dirty="0">
              <a:solidFill>
                <a:srgbClr val="0070C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21804" y="764704"/>
            <a:ext cx="7772400" cy="576064"/>
          </a:xfrm>
        </p:spPr>
        <p:txBody>
          <a:bodyPr/>
          <a:lstStyle/>
          <a:p>
            <a:r>
              <a:rPr lang="fr-CH" dirty="0" smtClean="0"/>
              <a:t>Les fonctions de référence</a:t>
            </a:r>
            <a:endParaRPr lang="fr-CH" dirty="0"/>
          </a:p>
        </p:txBody>
      </p:sp>
      <p:graphicFrame>
        <p:nvGraphicFramePr>
          <p:cNvPr id="3" name="Tableau 2"/>
          <p:cNvGraphicFramePr>
            <a:graphicFrameLocks noGrp="1"/>
          </p:cNvGraphicFramePr>
          <p:nvPr>
            <p:extLst>
              <p:ext uri="{D42A27DB-BD31-4B8C-83A1-F6EECF244321}">
                <p14:modId xmlns:p14="http://schemas.microsoft.com/office/powerpoint/2010/main" val="2450458728"/>
              </p:ext>
            </p:extLst>
          </p:nvPr>
        </p:nvGraphicFramePr>
        <p:xfrm>
          <a:off x="395536" y="1556792"/>
          <a:ext cx="8424936" cy="4706233"/>
        </p:xfrm>
        <a:graphic>
          <a:graphicData uri="http://schemas.openxmlformats.org/drawingml/2006/table">
            <a:tbl>
              <a:tblPr/>
              <a:tblGrid>
                <a:gridCol w="432048">
                  <a:extLst>
                    <a:ext uri="{9D8B030D-6E8A-4147-A177-3AD203B41FA5}">
                      <a16:colId xmlns:a16="http://schemas.microsoft.com/office/drawing/2014/main" val="4160167530"/>
                    </a:ext>
                  </a:extLst>
                </a:gridCol>
                <a:gridCol w="2448272">
                  <a:extLst>
                    <a:ext uri="{9D8B030D-6E8A-4147-A177-3AD203B41FA5}">
                      <a16:colId xmlns:a16="http://schemas.microsoft.com/office/drawing/2014/main" val="1840528994"/>
                    </a:ext>
                  </a:extLst>
                </a:gridCol>
                <a:gridCol w="3605633">
                  <a:extLst>
                    <a:ext uri="{9D8B030D-6E8A-4147-A177-3AD203B41FA5}">
                      <a16:colId xmlns:a16="http://schemas.microsoft.com/office/drawing/2014/main" val="2459662810"/>
                    </a:ext>
                  </a:extLst>
                </a:gridCol>
                <a:gridCol w="791434">
                  <a:extLst>
                    <a:ext uri="{9D8B030D-6E8A-4147-A177-3AD203B41FA5}">
                      <a16:colId xmlns:a16="http://schemas.microsoft.com/office/drawing/2014/main" val="3193335318"/>
                    </a:ext>
                  </a:extLst>
                </a:gridCol>
                <a:gridCol w="1147549">
                  <a:extLst>
                    <a:ext uri="{9D8B030D-6E8A-4147-A177-3AD203B41FA5}">
                      <a16:colId xmlns:a16="http://schemas.microsoft.com/office/drawing/2014/main" val="220822960"/>
                    </a:ext>
                  </a:extLst>
                </a:gridCol>
              </a:tblGrid>
              <a:tr h="257680">
                <a:tc gridSpan="2">
                  <a:txBody>
                    <a:bodyPr/>
                    <a:lstStyle/>
                    <a:p>
                      <a:pPr algn="ctr" fontAlgn="ctr"/>
                      <a:r>
                        <a:rPr lang="fr-CH" sz="1600" b="1" i="0" u="none" strike="noStrike" dirty="0">
                          <a:solidFill>
                            <a:srgbClr val="000000"/>
                          </a:solidFill>
                          <a:effectLst/>
                          <a:latin typeface="Arial" panose="020B0604020202020204" pitchFamily="34" charset="0"/>
                        </a:rPr>
                        <a:t>Filière</a:t>
                      </a: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hMerge="1">
                  <a:txBody>
                    <a:bodyPr/>
                    <a:lstStyle/>
                    <a:p>
                      <a:endParaRPr lang="fr-CH"/>
                    </a:p>
                  </a:txBody>
                  <a:tcPr/>
                </a:tc>
                <a:tc>
                  <a:txBody>
                    <a:bodyPr/>
                    <a:lstStyle/>
                    <a:p>
                      <a:pPr algn="ctr" fontAlgn="ctr"/>
                      <a:r>
                        <a:rPr lang="fr-CH" sz="1600" b="1" i="0" u="none" strike="noStrike">
                          <a:solidFill>
                            <a:srgbClr val="000000"/>
                          </a:solidFill>
                          <a:effectLst/>
                          <a:latin typeface="Arial" panose="020B0604020202020204" pitchFamily="34" charset="0"/>
                        </a:rPr>
                        <a:t>Fonction</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fr-CH" sz="1600" b="1" i="0" u="none" strike="noStrike">
                          <a:solidFill>
                            <a:srgbClr val="000000"/>
                          </a:solidFill>
                          <a:effectLst/>
                          <a:latin typeface="Arial" panose="020B0604020202020204" pitchFamily="34" charset="0"/>
                        </a:rPr>
                        <a:t>Classe</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fr-CH" sz="1600" b="1" i="0" u="none" strike="noStrike">
                          <a:solidFill>
                            <a:srgbClr val="000000"/>
                          </a:solidFill>
                          <a:effectLst/>
                          <a:latin typeface="Arial" panose="020B0604020202020204" pitchFamily="34" charset="0"/>
                        </a:rPr>
                        <a:t>Application</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839403602"/>
                  </a:ext>
                </a:extLst>
              </a:tr>
              <a:tr h="226385">
                <a:tc>
                  <a:txBody>
                    <a:bodyPr/>
                    <a:lstStyle/>
                    <a:p>
                      <a:pPr algn="ctr" fontAlgn="b"/>
                      <a:r>
                        <a:rPr lang="fr-CH" sz="1400" b="1" i="0" u="none" strike="noStrike" dirty="0">
                          <a:solidFill>
                            <a:srgbClr val="000000"/>
                          </a:solidFill>
                          <a:effectLst/>
                          <a:latin typeface="Arial" panose="020B0604020202020204" pitchFamily="34" charset="0"/>
                        </a:rPr>
                        <a:t>50</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gridSpan="3">
                  <a:txBody>
                    <a:bodyPr/>
                    <a:lstStyle/>
                    <a:p>
                      <a:pPr algn="l" fontAlgn="b"/>
                      <a:r>
                        <a:rPr lang="fr-CH" sz="1400" b="1" i="0" u="none" strike="noStrike" dirty="0">
                          <a:solidFill>
                            <a:srgbClr val="000000"/>
                          </a:solidFill>
                          <a:effectLst/>
                          <a:latin typeface="Arial" panose="020B0604020202020204" pitchFamily="34" charset="0"/>
                        </a:rPr>
                        <a:t>Technique</a:t>
                      </a:r>
                    </a:p>
                  </a:txBody>
                  <a:tcPr marL="7127" marR="7127" marT="7127" marB="0" anchor="b">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endParaRPr lang="fr-CH"/>
                    </a:p>
                  </a:txBody>
                  <a:tcPr/>
                </a:tc>
                <a:tc hMerge="1">
                  <a:txBody>
                    <a:bodyPr/>
                    <a:lstStyle/>
                    <a:p>
                      <a:endParaRPr lang="fr-CH"/>
                    </a:p>
                  </a:txBody>
                  <a:tcPr/>
                </a:tc>
                <a:tc>
                  <a:txBody>
                    <a:bodyPr/>
                    <a:lstStyle/>
                    <a:p>
                      <a:pPr algn="l" fontAlgn="b"/>
                      <a:r>
                        <a:rPr lang="fr-CH" sz="1400" b="1" i="0" u="none" strike="noStrike">
                          <a:solidFill>
                            <a:srgbClr val="000000"/>
                          </a:solidFill>
                          <a:effectLst/>
                          <a:latin typeface="Arial" panose="020B0604020202020204" pitchFamily="34" charset="0"/>
                        </a:rPr>
                        <a:t> </a:t>
                      </a:r>
                    </a:p>
                  </a:txBody>
                  <a:tcPr marL="7127" marR="7127" marT="712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extLst>
                  <a:ext uri="{0D108BD9-81ED-4DB2-BD59-A6C34878D82A}">
                    <a16:rowId xmlns:a16="http://schemas.microsoft.com/office/drawing/2014/main" val="3517124523"/>
                  </a:ext>
                </a:extLst>
              </a:tr>
              <a:tr h="226385">
                <a:tc>
                  <a:txBody>
                    <a:bodyPr/>
                    <a:lstStyle/>
                    <a:p>
                      <a:pPr algn="ctr" fontAlgn="b"/>
                      <a:r>
                        <a:rPr lang="fr-CH" sz="1400" b="1" i="0" u="none" strike="noStrike">
                          <a:solidFill>
                            <a:srgbClr val="000000"/>
                          </a:solidFill>
                          <a:effectLst/>
                          <a:latin typeface="Arial" panose="020B0604020202020204" pitchFamily="34" charset="0"/>
                        </a:rPr>
                        <a:t>501</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CH" sz="1400" b="1" i="0" u="none" strike="noStrike" dirty="0">
                          <a:solidFill>
                            <a:srgbClr val="000000"/>
                          </a:solidFill>
                          <a:effectLst/>
                          <a:latin typeface="Arial" panose="020B0604020202020204" pitchFamily="34" charset="0"/>
                        </a:rPr>
                        <a:t>Assistance technique</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CH" sz="1400" b="0" i="0" u="none" strike="noStrike" dirty="0" err="1">
                          <a:solidFill>
                            <a:srgbClr val="000000"/>
                          </a:solidFill>
                          <a:effectLst/>
                          <a:latin typeface="Arial" panose="020B0604020202020204" pitchFamily="34" charset="0"/>
                        </a:rPr>
                        <a:t>Assistant.e</a:t>
                      </a:r>
                      <a:r>
                        <a:rPr lang="fr-CH" sz="1400" b="0" i="0" u="none" strike="noStrike" dirty="0">
                          <a:solidFill>
                            <a:srgbClr val="000000"/>
                          </a:solidFill>
                          <a:effectLst/>
                          <a:latin typeface="Arial" panose="020B0604020202020204" pitchFamily="34" charset="0"/>
                        </a:rPr>
                        <a:t> technique</a:t>
                      </a: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2</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2010</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2774547"/>
                  </a:ext>
                </a:extLst>
              </a:tr>
              <a:tr h="226385">
                <a:tc>
                  <a:txBody>
                    <a:bodyPr/>
                    <a:lstStyle/>
                    <a:p>
                      <a:pPr algn="ctr" fontAlgn="b"/>
                      <a:r>
                        <a:rPr lang="fr-CH" sz="1400" b="1" i="0" u="none" strike="noStrike">
                          <a:solidFill>
                            <a:srgbClr val="000000"/>
                          </a:solidFill>
                          <a:effectLst/>
                          <a:latin typeface="Arial" panose="020B0604020202020204" pitchFamily="34" charset="0"/>
                        </a:rPr>
                        <a:t>502</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CH" sz="1400" b="1" i="0" u="none" strike="noStrike" dirty="0">
                          <a:solidFill>
                            <a:srgbClr val="000000"/>
                          </a:solidFill>
                          <a:effectLst/>
                          <a:latin typeface="Arial" panose="020B0604020202020204" pitchFamily="34" charset="0"/>
                        </a:rPr>
                        <a:t>Techniques</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CH" sz="1400" b="0" i="0" u="none" strike="noStrike" dirty="0" err="1">
                          <a:solidFill>
                            <a:srgbClr val="000000"/>
                          </a:solidFill>
                          <a:effectLst/>
                          <a:latin typeface="Arial" panose="020B0604020202020204" pitchFamily="34" charset="0"/>
                        </a:rPr>
                        <a:t>Employé.e</a:t>
                      </a:r>
                      <a:r>
                        <a:rPr lang="fr-CH" sz="1400" b="0" i="0" u="none" strike="noStrike" dirty="0">
                          <a:solidFill>
                            <a:srgbClr val="000000"/>
                          </a:solidFill>
                          <a:effectLst/>
                          <a:latin typeface="Arial" panose="020B0604020202020204" pitchFamily="34" charset="0"/>
                        </a:rPr>
                        <a:t> technique</a:t>
                      </a: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4</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2007</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9877437"/>
                  </a:ext>
                </a:extLst>
              </a:tr>
              <a:tr h="226385">
                <a:tc>
                  <a:txBody>
                    <a:bodyPr/>
                    <a:lstStyle/>
                    <a:p>
                      <a:pPr algn="ctr" fontAlgn="b"/>
                      <a:r>
                        <a:rPr lang="fr-CH" sz="1400" b="0" i="0" u="none" strike="noStrike">
                          <a:solidFill>
                            <a:srgbClr val="000000"/>
                          </a:solidFill>
                          <a:effectLst/>
                          <a:latin typeface="Calibri" panose="020F0502020204030204" pitchFamily="34" charset="0"/>
                        </a:rPr>
                        <a:t> </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fr-CH" sz="1400" b="0" i="0" u="none" strike="noStrike" dirty="0">
                          <a:solidFill>
                            <a:srgbClr val="000000"/>
                          </a:solidFill>
                          <a:effectLst/>
                          <a:latin typeface="Calibri" panose="020F0502020204030204" pitchFamily="34" charset="0"/>
                        </a:rPr>
                        <a:t> </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fr-CH" sz="1400" b="0" i="0" u="none" strike="noStrike" dirty="0" err="1">
                          <a:solidFill>
                            <a:srgbClr val="000000"/>
                          </a:solidFill>
                          <a:effectLst/>
                          <a:latin typeface="Arial" panose="020B0604020202020204" pitchFamily="34" charset="0"/>
                        </a:rPr>
                        <a:t>Installateur.trice</a:t>
                      </a:r>
                      <a:r>
                        <a:rPr lang="fr-CH" sz="1400" b="0" i="0" u="none" strike="noStrike" dirty="0">
                          <a:solidFill>
                            <a:srgbClr val="000000"/>
                          </a:solidFill>
                          <a:effectLst/>
                          <a:latin typeface="Arial" panose="020B0604020202020204" pitchFamily="34" charset="0"/>
                        </a:rPr>
                        <a:t> sanitaire / chauffage</a:t>
                      </a: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5</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2010</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5856196"/>
                  </a:ext>
                </a:extLst>
              </a:tr>
              <a:tr h="226385">
                <a:tc>
                  <a:txBody>
                    <a:bodyPr/>
                    <a:lstStyle/>
                    <a:p>
                      <a:pPr algn="ctr" fontAlgn="b"/>
                      <a:r>
                        <a:rPr lang="fr-CH" sz="1400" b="0" i="0" u="none" strike="noStrike">
                          <a:solidFill>
                            <a:srgbClr val="000000"/>
                          </a:solidFill>
                          <a:effectLst/>
                          <a:latin typeface="Calibri" panose="020F0502020204030204" pitchFamily="34" charset="0"/>
                        </a:rPr>
                        <a:t> </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fr-CH" sz="1400" b="0" i="0" u="none" strike="noStrike" dirty="0">
                          <a:solidFill>
                            <a:srgbClr val="000000"/>
                          </a:solidFill>
                          <a:effectLst/>
                          <a:latin typeface="Calibri" panose="020F0502020204030204" pitchFamily="34" charset="0"/>
                        </a:rPr>
                        <a:t> </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fr-CH" sz="1400" b="0" i="0" u="none" strike="noStrike" dirty="0">
                          <a:solidFill>
                            <a:srgbClr val="000000"/>
                          </a:solidFill>
                          <a:effectLst/>
                          <a:latin typeface="Arial" panose="020B0604020202020204" pitchFamily="34" charset="0"/>
                        </a:rPr>
                        <a:t>Technicien.ne de maintenance</a:t>
                      </a: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5</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2018</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7605162"/>
                  </a:ext>
                </a:extLst>
              </a:tr>
              <a:tr h="226385">
                <a:tc>
                  <a:txBody>
                    <a:bodyPr/>
                    <a:lstStyle/>
                    <a:p>
                      <a:pPr algn="ctr" fontAlgn="b"/>
                      <a:r>
                        <a:rPr lang="fr-CH" sz="1400" b="0" i="0" u="none" strike="noStrike">
                          <a:solidFill>
                            <a:srgbClr val="000000"/>
                          </a:solidFill>
                          <a:effectLst/>
                          <a:latin typeface="Calibri" panose="020F0502020204030204" pitchFamily="34" charset="0"/>
                        </a:rPr>
                        <a:t> </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CH" sz="1400" b="0" i="0" u="none" strike="noStrike">
                          <a:solidFill>
                            <a:srgbClr val="000000"/>
                          </a:solidFill>
                          <a:effectLst/>
                          <a:latin typeface="Calibri" panose="020F0502020204030204" pitchFamily="34" charset="0"/>
                        </a:rPr>
                        <a:t> </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fr-CH" sz="1400" b="0" i="0" u="none" strike="noStrike" dirty="0" err="1">
                          <a:solidFill>
                            <a:srgbClr val="000000"/>
                          </a:solidFill>
                          <a:effectLst/>
                          <a:latin typeface="Arial" panose="020B0604020202020204" pitchFamily="34" charset="0"/>
                        </a:rPr>
                        <a:t>Agent.e</a:t>
                      </a:r>
                      <a:r>
                        <a:rPr lang="fr-CH" sz="1400" b="0" i="0" u="none" strike="noStrike" dirty="0">
                          <a:solidFill>
                            <a:srgbClr val="000000"/>
                          </a:solidFill>
                          <a:effectLst/>
                          <a:latin typeface="Arial" panose="020B0604020202020204" pitchFamily="34" charset="0"/>
                        </a:rPr>
                        <a:t> de maintenance</a:t>
                      </a: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6</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2013</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2472125"/>
                  </a:ext>
                </a:extLst>
              </a:tr>
              <a:tr h="226385">
                <a:tc>
                  <a:txBody>
                    <a:bodyPr/>
                    <a:lstStyle/>
                    <a:p>
                      <a:pPr algn="ctr" fontAlgn="b"/>
                      <a:r>
                        <a:rPr lang="fr-CH" sz="1400" b="1" i="0" u="none" strike="noStrike">
                          <a:solidFill>
                            <a:srgbClr val="000000"/>
                          </a:solidFill>
                          <a:effectLst/>
                          <a:latin typeface="Arial" panose="020B0604020202020204" pitchFamily="34" charset="0"/>
                        </a:rPr>
                        <a:t>503</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fr-CH" sz="1400" b="1" i="0" u="none" strike="noStrike">
                          <a:solidFill>
                            <a:srgbClr val="000000"/>
                          </a:solidFill>
                          <a:effectLst/>
                          <a:latin typeface="Arial" panose="020B0604020202020204" pitchFamily="34" charset="0"/>
                        </a:rPr>
                        <a:t>Responsable d'unités</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CH" sz="1400" b="0" i="0" u="none" strike="noStrike" dirty="0" err="1">
                          <a:solidFill>
                            <a:srgbClr val="000000"/>
                          </a:solidFill>
                          <a:effectLst/>
                          <a:latin typeface="Arial" panose="020B0604020202020204" pitchFamily="34" charset="0"/>
                        </a:rPr>
                        <a:t>Chef.fe</a:t>
                      </a:r>
                      <a:r>
                        <a:rPr lang="fr-CH" sz="1400" b="0" i="0" u="none" strike="noStrike" dirty="0">
                          <a:solidFill>
                            <a:srgbClr val="000000"/>
                          </a:solidFill>
                          <a:effectLst/>
                          <a:latin typeface="Arial" panose="020B0604020202020204" pitchFamily="34" charset="0"/>
                        </a:rPr>
                        <a:t> d'unité technique</a:t>
                      </a: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8</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2007</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6485783"/>
                  </a:ext>
                </a:extLst>
              </a:tr>
              <a:tr h="226385">
                <a:tc>
                  <a:txBody>
                    <a:bodyPr/>
                    <a:lstStyle/>
                    <a:p>
                      <a:pPr algn="ctr" fontAlgn="b"/>
                      <a:r>
                        <a:rPr lang="fr-CH" sz="1400" b="1" i="0" u="none" strike="noStrike">
                          <a:solidFill>
                            <a:srgbClr val="000000"/>
                          </a:solidFill>
                          <a:effectLst/>
                          <a:latin typeface="Arial" panose="020B0604020202020204" pitchFamily="34" charset="0"/>
                        </a:rPr>
                        <a:t>60</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gridSpan="3">
                  <a:txBody>
                    <a:bodyPr/>
                    <a:lstStyle/>
                    <a:p>
                      <a:pPr algn="l" fontAlgn="b"/>
                      <a:r>
                        <a:rPr lang="fr-CH" sz="1400" b="1" i="0" u="none" strike="noStrike" dirty="0">
                          <a:solidFill>
                            <a:srgbClr val="000000"/>
                          </a:solidFill>
                          <a:effectLst/>
                          <a:latin typeface="Arial" panose="020B0604020202020204" pitchFamily="34" charset="0"/>
                        </a:rPr>
                        <a:t>Administratif</a:t>
                      </a:r>
                    </a:p>
                  </a:txBody>
                  <a:tcPr marL="7127" marR="7127" marT="7127" marB="0" anchor="b">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hMerge="1">
                  <a:txBody>
                    <a:bodyPr/>
                    <a:lstStyle/>
                    <a:p>
                      <a:endParaRPr lang="fr-CH"/>
                    </a:p>
                  </a:txBody>
                  <a:tcPr/>
                </a:tc>
                <a:tc hMerge="1">
                  <a:txBody>
                    <a:bodyPr/>
                    <a:lstStyle/>
                    <a:p>
                      <a:endParaRPr lang="fr-CH"/>
                    </a:p>
                  </a:txBody>
                  <a:tcPr/>
                </a:tc>
                <a:tc>
                  <a:txBody>
                    <a:bodyPr/>
                    <a:lstStyle/>
                    <a:p>
                      <a:pPr algn="l" fontAlgn="b"/>
                      <a:r>
                        <a:rPr lang="fr-CH" sz="1400" b="1" i="0" u="none" strike="noStrike">
                          <a:solidFill>
                            <a:srgbClr val="000000"/>
                          </a:solidFill>
                          <a:effectLst/>
                          <a:latin typeface="Arial" panose="020B0604020202020204" pitchFamily="34" charset="0"/>
                        </a:rPr>
                        <a:t> </a:t>
                      </a:r>
                    </a:p>
                  </a:txBody>
                  <a:tcPr marL="7127" marR="7127" marT="7127" marB="0" anchor="b">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extLst>
                  <a:ext uri="{0D108BD9-81ED-4DB2-BD59-A6C34878D82A}">
                    <a16:rowId xmlns:a16="http://schemas.microsoft.com/office/drawing/2014/main" val="1463283677"/>
                  </a:ext>
                </a:extLst>
              </a:tr>
              <a:tr h="300004">
                <a:tc>
                  <a:txBody>
                    <a:bodyPr/>
                    <a:lstStyle/>
                    <a:p>
                      <a:pPr algn="ctr" fontAlgn="b"/>
                      <a:r>
                        <a:rPr lang="fr-CH" sz="1400" b="1" i="0" u="none" strike="noStrike">
                          <a:solidFill>
                            <a:srgbClr val="000000"/>
                          </a:solidFill>
                          <a:effectLst/>
                          <a:latin typeface="Arial" panose="020B0604020202020204" pitchFamily="34" charset="0"/>
                        </a:rPr>
                        <a:t>601</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CH" sz="1400" b="1" i="0" u="none" strike="noStrike">
                          <a:solidFill>
                            <a:srgbClr val="000000"/>
                          </a:solidFill>
                          <a:effectLst/>
                          <a:latin typeface="Arial" panose="020B0604020202020204" pitchFamily="34" charset="0"/>
                        </a:rPr>
                        <a:t>Assistance administrative</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CH" sz="1400" b="0" i="0" u="none" strike="noStrike" dirty="0">
                          <a:solidFill>
                            <a:srgbClr val="000000"/>
                          </a:solidFill>
                          <a:effectLst/>
                          <a:latin typeface="Arial" panose="020B0604020202020204" pitchFamily="34" charset="0"/>
                        </a:rPr>
                        <a:t>Secrétaire </a:t>
                      </a:r>
                      <a:r>
                        <a:rPr lang="fr-CH" sz="1400" b="0" i="0" u="none" strike="noStrike" dirty="0" err="1">
                          <a:solidFill>
                            <a:srgbClr val="000000"/>
                          </a:solidFill>
                          <a:effectLst/>
                          <a:latin typeface="Arial" panose="020B0604020202020204" pitchFamily="34" charset="0"/>
                        </a:rPr>
                        <a:t>médical.e</a:t>
                      </a:r>
                      <a:endParaRPr lang="fr-CH" sz="1400" b="0" i="0" u="none" strike="noStrike" dirty="0">
                        <a:solidFill>
                          <a:srgbClr val="000000"/>
                        </a:solidFill>
                        <a:effectLst/>
                        <a:latin typeface="Arial" panose="020B0604020202020204" pitchFamily="34" charset="0"/>
                      </a:endParaRP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4</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2022</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6080072"/>
                  </a:ext>
                </a:extLst>
              </a:tr>
              <a:tr h="226385">
                <a:tc>
                  <a:txBody>
                    <a:bodyPr/>
                    <a:lstStyle/>
                    <a:p>
                      <a:pPr algn="ctr" fontAlgn="b"/>
                      <a:r>
                        <a:rPr lang="fr-CH" sz="1400" b="1" i="0" u="none" strike="noStrike">
                          <a:solidFill>
                            <a:srgbClr val="000000"/>
                          </a:solidFill>
                          <a:effectLst/>
                          <a:latin typeface="Arial" panose="020B0604020202020204" pitchFamily="34" charset="0"/>
                        </a:rPr>
                        <a:t>602</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CH" sz="1400" b="1" i="0" u="none" strike="noStrike">
                          <a:solidFill>
                            <a:srgbClr val="000000"/>
                          </a:solidFill>
                          <a:effectLst/>
                          <a:latin typeface="Arial" panose="020B0604020202020204" pitchFamily="34" charset="0"/>
                        </a:rPr>
                        <a:t>Administratifs</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CH" sz="1400" b="0" i="0" u="none" strike="noStrike" dirty="0" err="1">
                          <a:solidFill>
                            <a:srgbClr val="000000"/>
                          </a:solidFill>
                          <a:effectLst/>
                          <a:latin typeface="Arial" panose="020B0604020202020204" pitchFamily="34" charset="0"/>
                        </a:rPr>
                        <a:t>Employé.e</a:t>
                      </a:r>
                      <a:r>
                        <a:rPr lang="fr-CH" sz="1400" b="0" i="0" u="none" strike="noStrike" dirty="0">
                          <a:solidFill>
                            <a:srgbClr val="000000"/>
                          </a:solidFill>
                          <a:effectLst/>
                          <a:latin typeface="Arial" panose="020B0604020202020204" pitchFamily="34" charset="0"/>
                        </a:rPr>
                        <a:t> d'administration</a:t>
                      </a: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4</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2007</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0538598"/>
                  </a:ext>
                </a:extLst>
              </a:tr>
              <a:tr h="226385">
                <a:tc>
                  <a:txBody>
                    <a:bodyPr/>
                    <a:lstStyle/>
                    <a:p>
                      <a:pPr algn="ctr" fontAlgn="b"/>
                      <a:r>
                        <a:rPr lang="fr-CH" sz="1400" b="0" i="0" u="none" strike="noStrike">
                          <a:solidFill>
                            <a:srgbClr val="000000"/>
                          </a:solidFill>
                          <a:effectLst/>
                          <a:latin typeface="Calibri" panose="020F0502020204030204" pitchFamily="34" charset="0"/>
                        </a:rPr>
                        <a:t> </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CH" sz="1400" b="0" i="0" u="none" strike="noStrike">
                          <a:solidFill>
                            <a:srgbClr val="000000"/>
                          </a:solidFill>
                          <a:effectLst/>
                          <a:latin typeface="Calibri" panose="020F0502020204030204" pitchFamily="34" charset="0"/>
                        </a:rPr>
                        <a:t> </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fr-CH" sz="1400" b="0" i="0" u="none" strike="noStrike" dirty="0" err="1">
                          <a:solidFill>
                            <a:srgbClr val="000000"/>
                          </a:solidFill>
                          <a:effectLst/>
                          <a:latin typeface="Arial" panose="020B0604020202020204" pitchFamily="34" charset="0"/>
                        </a:rPr>
                        <a:t>Assistant.e</a:t>
                      </a:r>
                      <a:r>
                        <a:rPr lang="fr-CH" sz="1400" b="0" i="0" u="none" strike="noStrike" dirty="0">
                          <a:solidFill>
                            <a:srgbClr val="000000"/>
                          </a:solidFill>
                          <a:effectLst/>
                          <a:latin typeface="Arial" panose="020B0604020202020204" pitchFamily="34" charset="0"/>
                        </a:rPr>
                        <a:t> </a:t>
                      </a:r>
                      <a:r>
                        <a:rPr lang="fr-CH" sz="1400" b="0" i="0" u="none" strike="noStrike" dirty="0" err="1">
                          <a:solidFill>
                            <a:srgbClr val="000000"/>
                          </a:solidFill>
                          <a:effectLst/>
                          <a:latin typeface="Arial" panose="020B0604020202020204" pitchFamily="34" charset="0"/>
                        </a:rPr>
                        <a:t>médical.e</a:t>
                      </a:r>
                      <a:r>
                        <a:rPr lang="fr-CH" sz="1400" b="0" i="0" u="none" strike="noStrike" dirty="0">
                          <a:solidFill>
                            <a:srgbClr val="000000"/>
                          </a:solidFill>
                          <a:effectLst/>
                          <a:latin typeface="Arial" panose="020B0604020202020204" pitchFamily="34" charset="0"/>
                        </a:rPr>
                        <a:t> </a:t>
                      </a: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5</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2010</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9100828"/>
                  </a:ext>
                </a:extLst>
              </a:tr>
              <a:tr h="226385">
                <a:tc>
                  <a:txBody>
                    <a:bodyPr/>
                    <a:lstStyle/>
                    <a:p>
                      <a:pPr algn="ctr" fontAlgn="b"/>
                      <a:r>
                        <a:rPr lang="fr-CH" sz="1400" b="1" i="0" u="none" strike="noStrike">
                          <a:solidFill>
                            <a:srgbClr val="000000"/>
                          </a:solidFill>
                          <a:effectLst/>
                          <a:latin typeface="Arial" panose="020B0604020202020204" pitchFamily="34" charset="0"/>
                        </a:rPr>
                        <a:t>603</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fr-CH" sz="1400" b="1" i="0" u="none" strike="noStrike">
                          <a:solidFill>
                            <a:srgbClr val="000000"/>
                          </a:solidFill>
                          <a:effectLst/>
                          <a:latin typeface="Arial" panose="020B0604020202020204" pitchFamily="34" charset="0"/>
                        </a:rPr>
                        <a:t>Responsable d'unités</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CH" sz="1400" b="0" i="0" u="none" strike="noStrike" dirty="0" err="1">
                          <a:solidFill>
                            <a:srgbClr val="000000"/>
                          </a:solidFill>
                          <a:effectLst/>
                          <a:latin typeface="Arial" panose="020B0604020202020204" pitchFamily="34" charset="0"/>
                        </a:rPr>
                        <a:t>Chef.fe</a:t>
                      </a:r>
                      <a:r>
                        <a:rPr lang="fr-CH" sz="1400" b="0" i="0" u="none" strike="noStrike" dirty="0">
                          <a:solidFill>
                            <a:srgbClr val="000000"/>
                          </a:solidFill>
                          <a:effectLst/>
                          <a:latin typeface="Arial" panose="020B0604020202020204" pitchFamily="34" charset="0"/>
                        </a:rPr>
                        <a:t> d’unité administrative</a:t>
                      </a: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7</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2012</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2883850"/>
                  </a:ext>
                </a:extLst>
              </a:tr>
              <a:tr h="226385">
                <a:tc>
                  <a:txBody>
                    <a:bodyPr/>
                    <a:lstStyle/>
                    <a:p>
                      <a:pPr algn="ctr" fontAlgn="b"/>
                      <a:r>
                        <a:rPr lang="fr-CH" sz="1400" b="1" i="0" u="none" strike="noStrike">
                          <a:solidFill>
                            <a:srgbClr val="000000"/>
                          </a:solidFill>
                          <a:effectLst/>
                          <a:latin typeface="Arial" panose="020B0604020202020204" pitchFamily="34" charset="0"/>
                        </a:rPr>
                        <a:t>70</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gridSpan="3">
                  <a:txBody>
                    <a:bodyPr/>
                    <a:lstStyle/>
                    <a:p>
                      <a:pPr algn="l" fontAlgn="b"/>
                      <a:r>
                        <a:rPr lang="fr-CH" sz="1400" b="1" i="0" u="none" strike="noStrike" dirty="0">
                          <a:solidFill>
                            <a:srgbClr val="000000"/>
                          </a:solidFill>
                          <a:effectLst/>
                          <a:latin typeface="Arial" panose="020B0604020202020204" pitchFamily="34" charset="0"/>
                        </a:rPr>
                        <a:t>Hôtellerie/Intendance</a:t>
                      </a:r>
                    </a:p>
                  </a:txBody>
                  <a:tcPr marL="7127" marR="7127" marT="7127" marB="0" anchor="b">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hMerge="1">
                  <a:txBody>
                    <a:bodyPr/>
                    <a:lstStyle/>
                    <a:p>
                      <a:endParaRPr lang="fr-CH"/>
                    </a:p>
                  </a:txBody>
                  <a:tcPr/>
                </a:tc>
                <a:tc hMerge="1">
                  <a:txBody>
                    <a:bodyPr/>
                    <a:lstStyle/>
                    <a:p>
                      <a:endParaRPr lang="fr-CH"/>
                    </a:p>
                  </a:txBody>
                  <a:tcPr/>
                </a:tc>
                <a:tc>
                  <a:txBody>
                    <a:bodyPr/>
                    <a:lstStyle/>
                    <a:p>
                      <a:pPr algn="l" fontAlgn="b"/>
                      <a:r>
                        <a:rPr lang="fr-CH" sz="1400" b="1" i="0" u="none" strike="noStrike">
                          <a:solidFill>
                            <a:srgbClr val="000000"/>
                          </a:solidFill>
                          <a:effectLst/>
                          <a:latin typeface="Arial" panose="020B0604020202020204" pitchFamily="34" charset="0"/>
                        </a:rPr>
                        <a:t> </a:t>
                      </a:r>
                    </a:p>
                  </a:txBody>
                  <a:tcPr marL="7127" marR="7127" marT="7127" marB="0" anchor="b">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extLst>
                  <a:ext uri="{0D108BD9-81ED-4DB2-BD59-A6C34878D82A}">
                    <a16:rowId xmlns:a16="http://schemas.microsoft.com/office/drawing/2014/main" val="3437705630"/>
                  </a:ext>
                </a:extLst>
              </a:tr>
              <a:tr h="226385">
                <a:tc>
                  <a:txBody>
                    <a:bodyPr/>
                    <a:lstStyle/>
                    <a:p>
                      <a:pPr algn="ctr" fontAlgn="b"/>
                      <a:r>
                        <a:rPr lang="fr-CH" sz="1400" b="1" i="0" u="none" strike="noStrike">
                          <a:solidFill>
                            <a:srgbClr val="000000"/>
                          </a:solidFill>
                          <a:effectLst/>
                          <a:latin typeface="Arial" panose="020B0604020202020204" pitchFamily="34" charset="0"/>
                        </a:rPr>
                        <a:t>701</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CH" sz="1400" b="1" i="0" u="none" strike="noStrike">
                          <a:solidFill>
                            <a:srgbClr val="000000"/>
                          </a:solidFill>
                          <a:effectLst/>
                          <a:latin typeface="Arial" panose="020B0604020202020204" pitchFamily="34" charset="0"/>
                        </a:rPr>
                        <a:t>Assistance en cuisine</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CH" sz="1400" b="0" i="0" u="none" strike="noStrike" dirty="0">
                          <a:solidFill>
                            <a:srgbClr val="000000"/>
                          </a:solidFill>
                          <a:effectLst/>
                          <a:latin typeface="Arial" panose="020B0604020202020204" pitchFamily="34" charset="0"/>
                        </a:rPr>
                        <a:t>Aide de cuisine</a:t>
                      </a: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1</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2007</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6861843"/>
                  </a:ext>
                </a:extLst>
              </a:tr>
              <a:tr h="226385">
                <a:tc>
                  <a:txBody>
                    <a:bodyPr/>
                    <a:lstStyle/>
                    <a:p>
                      <a:pPr algn="ctr" fontAlgn="b"/>
                      <a:r>
                        <a:rPr lang="fr-CH" sz="1400" b="1" i="0" u="none" strike="noStrike">
                          <a:solidFill>
                            <a:srgbClr val="000000"/>
                          </a:solidFill>
                          <a:effectLst/>
                          <a:latin typeface="Arial" panose="020B0604020202020204" pitchFamily="34" charset="0"/>
                        </a:rPr>
                        <a:t>702</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CH" sz="1400" b="1" i="0" u="none" strike="noStrike">
                          <a:solidFill>
                            <a:srgbClr val="000000"/>
                          </a:solidFill>
                          <a:effectLst/>
                          <a:latin typeface="Arial" panose="020B0604020202020204" pitchFamily="34" charset="0"/>
                        </a:rPr>
                        <a:t>Cuisine</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CH" sz="1400" b="0" i="0" u="none" strike="noStrike" dirty="0" err="1">
                          <a:solidFill>
                            <a:srgbClr val="000000"/>
                          </a:solidFill>
                          <a:effectLst/>
                          <a:latin typeface="Arial" panose="020B0604020202020204" pitchFamily="34" charset="0"/>
                        </a:rPr>
                        <a:t>Cuisinier.ère</a:t>
                      </a:r>
                      <a:r>
                        <a:rPr lang="fr-CH" sz="1400" b="0" i="0" u="none" strike="noStrike" dirty="0">
                          <a:solidFill>
                            <a:srgbClr val="000000"/>
                          </a:solidFill>
                          <a:effectLst/>
                          <a:latin typeface="Arial" panose="020B0604020202020204" pitchFamily="34" charset="0"/>
                        </a:rPr>
                        <a:t> - CFC</a:t>
                      </a: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4</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2010</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8016346"/>
                  </a:ext>
                </a:extLst>
              </a:tr>
              <a:tr h="226385">
                <a:tc>
                  <a:txBody>
                    <a:bodyPr/>
                    <a:lstStyle/>
                    <a:p>
                      <a:pPr algn="ctr" fontAlgn="b"/>
                      <a:r>
                        <a:rPr lang="fr-CH" sz="1400" b="1" i="0" u="none" strike="noStrike">
                          <a:solidFill>
                            <a:srgbClr val="000000"/>
                          </a:solidFill>
                          <a:effectLst/>
                          <a:latin typeface="Arial" panose="020B0604020202020204" pitchFamily="34" charset="0"/>
                        </a:rPr>
                        <a:t>703</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CH" sz="1400" b="1" i="0" u="none" strike="noStrike">
                          <a:solidFill>
                            <a:srgbClr val="000000"/>
                          </a:solidFill>
                          <a:effectLst/>
                          <a:latin typeface="Arial" panose="020B0604020202020204" pitchFamily="34" charset="0"/>
                        </a:rPr>
                        <a:t>Responsable d'unités</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CH" sz="1400" b="0" i="0" u="none" strike="noStrike" dirty="0">
                          <a:solidFill>
                            <a:srgbClr val="000000"/>
                          </a:solidFill>
                          <a:effectLst/>
                          <a:latin typeface="Arial" panose="020B0604020202020204" pitchFamily="34" charset="0"/>
                        </a:rPr>
                        <a:t>Responsable de cuisine</a:t>
                      </a: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7</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2013</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4485538"/>
                  </a:ext>
                </a:extLst>
              </a:tr>
              <a:tr h="300004">
                <a:tc>
                  <a:txBody>
                    <a:bodyPr/>
                    <a:lstStyle/>
                    <a:p>
                      <a:pPr algn="ctr" fontAlgn="b"/>
                      <a:r>
                        <a:rPr lang="fr-CH" sz="1400" b="1" i="0" u="none" strike="noStrike">
                          <a:solidFill>
                            <a:srgbClr val="000000"/>
                          </a:solidFill>
                          <a:effectLst/>
                          <a:latin typeface="Arial" panose="020B0604020202020204" pitchFamily="34" charset="0"/>
                        </a:rPr>
                        <a:t>711</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CH" sz="1400" b="1" i="0" u="none" strike="noStrike">
                          <a:solidFill>
                            <a:srgbClr val="000000"/>
                          </a:solidFill>
                          <a:effectLst/>
                          <a:latin typeface="Arial" panose="020B0604020202020204" pitchFamily="34" charset="0"/>
                        </a:rPr>
                        <a:t>Assistance en intendance</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CH" sz="1400" b="0" i="0" u="none" strike="noStrike" dirty="0" err="1">
                          <a:solidFill>
                            <a:srgbClr val="000000"/>
                          </a:solidFill>
                          <a:effectLst/>
                          <a:latin typeface="Arial" panose="020B0604020202020204" pitchFamily="34" charset="0"/>
                        </a:rPr>
                        <a:t>Employé.e</a:t>
                      </a:r>
                      <a:r>
                        <a:rPr lang="fr-CH" sz="1400" b="0" i="0" u="none" strike="noStrike" dirty="0">
                          <a:solidFill>
                            <a:srgbClr val="000000"/>
                          </a:solidFill>
                          <a:effectLst/>
                          <a:latin typeface="Arial" panose="020B0604020202020204" pitchFamily="34" charset="0"/>
                        </a:rPr>
                        <a:t> d'hôtellerie/intendance</a:t>
                      </a: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1</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2007</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5356275"/>
                  </a:ext>
                </a:extLst>
              </a:tr>
              <a:tr h="226385">
                <a:tc>
                  <a:txBody>
                    <a:bodyPr/>
                    <a:lstStyle/>
                    <a:p>
                      <a:pPr algn="ctr" fontAlgn="b"/>
                      <a:r>
                        <a:rPr lang="fr-CH" sz="1400" b="1" i="0" u="none" strike="noStrike">
                          <a:solidFill>
                            <a:srgbClr val="000000"/>
                          </a:solidFill>
                          <a:effectLst/>
                          <a:latin typeface="Arial" panose="020B0604020202020204" pitchFamily="34" charset="0"/>
                        </a:rPr>
                        <a:t>712</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CH" sz="1400" b="1" i="0" u="none" strike="noStrike">
                          <a:solidFill>
                            <a:srgbClr val="000000"/>
                          </a:solidFill>
                          <a:effectLst/>
                          <a:latin typeface="Arial" panose="020B0604020202020204" pitchFamily="34" charset="0"/>
                        </a:rPr>
                        <a:t>Intendance</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CH" sz="1400" b="0" i="0" u="none" strike="noStrike">
                          <a:solidFill>
                            <a:srgbClr val="000000"/>
                          </a:solidFill>
                          <a:effectLst/>
                          <a:latin typeface="Arial" panose="020B0604020202020204" pitchFamily="34" charset="0"/>
                        </a:rPr>
                        <a:t>Gestionnaire en intendance</a:t>
                      </a: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3</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2020</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0662346"/>
                  </a:ext>
                </a:extLst>
              </a:tr>
              <a:tr h="226385">
                <a:tc>
                  <a:txBody>
                    <a:bodyPr/>
                    <a:lstStyle/>
                    <a:p>
                      <a:pPr algn="ctr" fontAlgn="b"/>
                      <a:r>
                        <a:rPr lang="fr-CH" sz="1400" b="1" i="0" u="none" strike="noStrike">
                          <a:solidFill>
                            <a:srgbClr val="000000"/>
                          </a:solidFill>
                          <a:effectLst/>
                          <a:latin typeface="Arial" panose="020B0604020202020204" pitchFamily="34" charset="0"/>
                        </a:rPr>
                        <a:t>713</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CH" sz="1400" b="1" i="0" u="none" strike="noStrike">
                          <a:solidFill>
                            <a:srgbClr val="000000"/>
                          </a:solidFill>
                          <a:effectLst/>
                          <a:latin typeface="Arial" panose="020B0604020202020204" pitchFamily="34" charset="0"/>
                        </a:rPr>
                        <a:t>Responsable d'unités</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r-CH" sz="1400" b="0" i="0" u="none" strike="noStrike" dirty="0" err="1">
                          <a:solidFill>
                            <a:srgbClr val="000000"/>
                          </a:solidFill>
                          <a:effectLst/>
                          <a:latin typeface="Arial" panose="020B0604020202020204" pitchFamily="34" charset="0"/>
                        </a:rPr>
                        <a:t>Chef.fe</a:t>
                      </a:r>
                      <a:r>
                        <a:rPr lang="fr-CH" sz="1400" b="0" i="0" u="none" strike="noStrike" dirty="0">
                          <a:solidFill>
                            <a:srgbClr val="000000"/>
                          </a:solidFill>
                          <a:effectLst/>
                          <a:latin typeface="Arial" panose="020B0604020202020204" pitchFamily="34" charset="0"/>
                        </a:rPr>
                        <a:t> d'unité intendance</a:t>
                      </a: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7</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2010</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9089749"/>
                  </a:ext>
                </a:extLst>
              </a:tr>
            </a:tbl>
          </a:graphicData>
        </a:graphic>
      </p:graphicFrame>
    </p:spTree>
    <p:extLst>
      <p:ext uri="{BB962C8B-B14F-4D97-AF65-F5344CB8AC3E}">
        <p14:creationId xmlns:p14="http://schemas.microsoft.com/office/powerpoint/2010/main" val="2071424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90059" y="908720"/>
            <a:ext cx="7772400" cy="648072"/>
          </a:xfrm>
        </p:spPr>
        <p:txBody>
          <a:bodyPr/>
          <a:lstStyle/>
          <a:p>
            <a:r>
              <a:rPr lang="fr-CH" dirty="0" smtClean="0"/>
              <a:t>Les critères d’évaluation</a:t>
            </a:r>
            <a:endParaRPr lang="fr-CH" dirty="0"/>
          </a:p>
        </p:txBody>
      </p:sp>
      <p:sp>
        <p:nvSpPr>
          <p:cNvPr id="5" name="Rectangle 4"/>
          <p:cNvSpPr/>
          <p:nvPr/>
        </p:nvSpPr>
        <p:spPr>
          <a:xfrm>
            <a:off x="831843" y="1988840"/>
            <a:ext cx="7630616" cy="3539430"/>
          </a:xfrm>
          <a:prstGeom prst="rect">
            <a:avLst/>
          </a:prstGeom>
        </p:spPr>
        <p:txBody>
          <a:bodyPr wrap="square">
            <a:spAutoFit/>
          </a:bodyPr>
          <a:lstStyle/>
          <a:p>
            <a:r>
              <a:rPr lang="fr-CH" sz="2800" dirty="0" smtClean="0">
                <a:solidFill>
                  <a:srgbClr val="000000"/>
                </a:solidFill>
                <a:latin typeface="Verdana" panose="020B0604030504040204" pitchFamily="34" charset="0"/>
              </a:rPr>
              <a:t>La </a:t>
            </a:r>
            <a:r>
              <a:rPr lang="fr-CH" sz="2800" dirty="0">
                <a:solidFill>
                  <a:srgbClr val="000000"/>
                </a:solidFill>
                <a:latin typeface="Verdana" panose="020B0604030504040204" pitchFamily="34" charset="0"/>
              </a:rPr>
              <a:t>méthode d’évaluation consiste en une analyse de la fonction basée sur la notation de cinq critères principaux et treize secondaires </a:t>
            </a:r>
            <a:r>
              <a:rPr lang="fr-CH" sz="2800" dirty="0" smtClean="0">
                <a:solidFill>
                  <a:srgbClr val="000000"/>
                </a:solidFill>
                <a:latin typeface="Verdana" panose="020B0604030504040204" pitchFamily="34" charset="0"/>
              </a:rPr>
              <a:t>:</a:t>
            </a:r>
          </a:p>
          <a:p>
            <a:endParaRPr lang="fr-CH" sz="2000" dirty="0">
              <a:solidFill>
                <a:srgbClr val="000000"/>
              </a:solidFill>
              <a:latin typeface="Verdana" panose="020B0604030504040204" pitchFamily="34" charset="0"/>
            </a:endParaRPr>
          </a:p>
          <a:p>
            <a:r>
              <a:rPr lang="fr-CH" sz="2800" b="1" i="1" dirty="0">
                <a:solidFill>
                  <a:srgbClr val="000000"/>
                </a:solidFill>
                <a:latin typeface="Verdana" panose="020B0604030504040204" pitchFamily="34" charset="0"/>
              </a:rPr>
              <a:t>1. Compétences professionnelles</a:t>
            </a:r>
            <a:endParaRPr lang="fr-CH" sz="2800" dirty="0">
              <a:solidFill>
                <a:srgbClr val="000000"/>
              </a:solidFill>
              <a:latin typeface="Verdana" panose="020B0604030504040204" pitchFamily="34" charset="0"/>
            </a:endParaRPr>
          </a:p>
          <a:p>
            <a:pPr marL="457200" indent="-457200">
              <a:buFont typeface="Arial" panose="020B0604020202020204" pitchFamily="34" charset="0"/>
              <a:buChar char="•"/>
            </a:pPr>
            <a:r>
              <a:rPr lang="fr-CH" sz="2800" dirty="0">
                <a:solidFill>
                  <a:srgbClr val="000000"/>
                </a:solidFill>
                <a:latin typeface="Verdana" panose="020B0604030504040204" pitchFamily="34" charset="0"/>
              </a:rPr>
              <a:t>Connaissances requises, formation</a:t>
            </a:r>
          </a:p>
          <a:p>
            <a:pPr marL="457200" indent="-457200">
              <a:buFont typeface="Arial" panose="020B0604020202020204" pitchFamily="34" charset="0"/>
              <a:buChar char="•"/>
            </a:pPr>
            <a:r>
              <a:rPr lang="fr-CH" sz="2800" dirty="0">
                <a:solidFill>
                  <a:srgbClr val="000000"/>
                </a:solidFill>
                <a:latin typeface="Verdana" panose="020B0604030504040204" pitchFamily="34" charset="0"/>
              </a:rPr>
              <a:t>Expériences requises, savoir-faire</a:t>
            </a:r>
            <a:endParaRPr lang="fr-CH" sz="28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12181860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980728"/>
            <a:ext cx="7772400" cy="648072"/>
          </a:xfrm>
        </p:spPr>
        <p:txBody>
          <a:bodyPr/>
          <a:lstStyle/>
          <a:p>
            <a:r>
              <a:rPr lang="fr-CH" dirty="0" smtClean="0"/>
              <a:t>Les critères d’évaluation</a:t>
            </a:r>
            <a:endParaRPr lang="fr-CH" dirty="0"/>
          </a:p>
        </p:txBody>
      </p:sp>
      <p:sp>
        <p:nvSpPr>
          <p:cNvPr id="5" name="Rectangle 4"/>
          <p:cNvSpPr/>
          <p:nvPr/>
        </p:nvSpPr>
        <p:spPr>
          <a:xfrm>
            <a:off x="827584" y="1988840"/>
            <a:ext cx="7630616" cy="3108543"/>
          </a:xfrm>
          <a:prstGeom prst="rect">
            <a:avLst/>
          </a:prstGeom>
        </p:spPr>
        <p:txBody>
          <a:bodyPr wrap="square">
            <a:spAutoFit/>
          </a:bodyPr>
          <a:lstStyle/>
          <a:p>
            <a:r>
              <a:rPr lang="fr-CH" sz="2800" b="1" i="1" dirty="0">
                <a:solidFill>
                  <a:srgbClr val="000000"/>
                </a:solidFill>
                <a:latin typeface="Verdana" panose="020B0604030504040204" pitchFamily="34" charset="0"/>
              </a:rPr>
              <a:t>2. Compétences personnelles</a:t>
            </a:r>
            <a:endParaRPr lang="fr-CH" sz="2800" dirty="0">
              <a:solidFill>
                <a:srgbClr val="000000"/>
              </a:solidFill>
              <a:latin typeface="Verdana" panose="020B0604030504040204" pitchFamily="34" charset="0"/>
            </a:endParaRPr>
          </a:p>
          <a:p>
            <a:pPr marL="457200" indent="-457200">
              <a:buFont typeface="Arial" panose="020B0604020202020204" pitchFamily="34" charset="0"/>
              <a:buChar char="•"/>
            </a:pPr>
            <a:r>
              <a:rPr lang="fr-CH" sz="2800" dirty="0">
                <a:solidFill>
                  <a:srgbClr val="000000"/>
                </a:solidFill>
                <a:latin typeface="Verdana" panose="020B0604030504040204" pitchFamily="34" charset="0"/>
              </a:rPr>
              <a:t>Autonomie, indépendance, initiative</a:t>
            </a:r>
          </a:p>
          <a:p>
            <a:pPr marL="457200" indent="-457200">
              <a:buFont typeface="Arial" panose="020B0604020202020204" pitchFamily="34" charset="0"/>
              <a:buChar char="•"/>
            </a:pPr>
            <a:r>
              <a:rPr lang="fr-CH" sz="2800" dirty="0" smtClean="0">
                <a:solidFill>
                  <a:srgbClr val="000000"/>
                </a:solidFill>
                <a:latin typeface="Verdana" panose="020B0604030504040204" pitchFamily="34" charset="0"/>
              </a:rPr>
              <a:t>Flexibilité</a:t>
            </a:r>
          </a:p>
          <a:p>
            <a:pPr>
              <a:buFont typeface="Arial" panose="020B0604020202020204" pitchFamily="34" charset="0"/>
              <a:buChar char="•"/>
            </a:pPr>
            <a:endParaRPr lang="fr-CH" sz="2800" dirty="0">
              <a:solidFill>
                <a:srgbClr val="000000"/>
              </a:solidFill>
              <a:latin typeface="Verdana" panose="020B0604030504040204" pitchFamily="34" charset="0"/>
            </a:endParaRPr>
          </a:p>
          <a:p>
            <a:r>
              <a:rPr lang="fr-CH" sz="2800" b="1" i="1" dirty="0">
                <a:solidFill>
                  <a:srgbClr val="000000"/>
                </a:solidFill>
                <a:latin typeface="Verdana" panose="020B0604030504040204" pitchFamily="34" charset="0"/>
              </a:rPr>
              <a:t>3. Compétences sociales</a:t>
            </a:r>
            <a:endParaRPr lang="fr-CH" sz="2800" dirty="0">
              <a:solidFill>
                <a:srgbClr val="000000"/>
              </a:solidFill>
              <a:latin typeface="Verdana" panose="020B0604030504040204" pitchFamily="34" charset="0"/>
            </a:endParaRPr>
          </a:p>
          <a:p>
            <a:pPr marL="457200" indent="-457200">
              <a:buFont typeface="Arial" panose="020B0604020202020204" pitchFamily="34" charset="0"/>
              <a:buChar char="•"/>
            </a:pPr>
            <a:r>
              <a:rPr lang="fr-CH" sz="2800" dirty="0">
                <a:solidFill>
                  <a:srgbClr val="000000"/>
                </a:solidFill>
                <a:latin typeface="Verdana" panose="020B0604030504040204" pitchFamily="34" charset="0"/>
              </a:rPr>
              <a:t>Communication</a:t>
            </a:r>
          </a:p>
          <a:p>
            <a:pPr marL="457200" indent="-457200">
              <a:buFont typeface="Arial" panose="020B0604020202020204" pitchFamily="34" charset="0"/>
              <a:buChar char="•"/>
            </a:pPr>
            <a:r>
              <a:rPr lang="fr-CH" sz="2800" dirty="0">
                <a:solidFill>
                  <a:srgbClr val="000000"/>
                </a:solidFill>
                <a:latin typeface="Verdana" panose="020B0604030504040204" pitchFamily="34" charset="0"/>
              </a:rPr>
              <a:t>Coopération et travail en équipe</a:t>
            </a:r>
            <a:endParaRPr lang="fr-CH" sz="28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20733148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764705"/>
            <a:ext cx="7772400" cy="648072"/>
          </a:xfrm>
        </p:spPr>
        <p:txBody>
          <a:bodyPr/>
          <a:lstStyle/>
          <a:p>
            <a:r>
              <a:rPr lang="fr-CH" dirty="0" smtClean="0"/>
              <a:t>Les critères d’évaluation</a:t>
            </a:r>
            <a:endParaRPr lang="fr-CH" dirty="0"/>
          </a:p>
        </p:txBody>
      </p:sp>
      <p:sp>
        <p:nvSpPr>
          <p:cNvPr id="5" name="Rectangle 4"/>
          <p:cNvSpPr/>
          <p:nvPr/>
        </p:nvSpPr>
        <p:spPr>
          <a:xfrm>
            <a:off x="503548" y="1772816"/>
            <a:ext cx="8136904" cy="4278094"/>
          </a:xfrm>
          <a:prstGeom prst="rect">
            <a:avLst/>
          </a:prstGeom>
        </p:spPr>
        <p:txBody>
          <a:bodyPr wrap="square">
            <a:spAutoFit/>
          </a:bodyPr>
          <a:lstStyle/>
          <a:p>
            <a:r>
              <a:rPr lang="fr-CH" sz="2800" b="1" i="1" dirty="0">
                <a:solidFill>
                  <a:srgbClr val="000000"/>
                </a:solidFill>
                <a:latin typeface="Verdana" panose="020B0604030504040204" pitchFamily="34" charset="0"/>
              </a:rPr>
              <a:t>4. Compétences à diriger et à conseiller</a:t>
            </a:r>
            <a:endParaRPr lang="fr-CH" sz="2800" dirty="0">
              <a:solidFill>
                <a:srgbClr val="000000"/>
              </a:solidFill>
              <a:latin typeface="Verdana" panose="020B0604030504040204" pitchFamily="34" charset="0"/>
            </a:endParaRPr>
          </a:p>
          <a:p>
            <a:pPr marL="457200" indent="-457200">
              <a:buFont typeface="Arial" panose="020B0604020202020204" pitchFamily="34" charset="0"/>
              <a:buChar char="•"/>
            </a:pPr>
            <a:r>
              <a:rPr lang="fr-CH" sz="2800" dirty="0">
                <a:solidFill>
                  <a:srgbClr val="000000"/>
                </a:solidFill>
                <a:latin typeface="Verdana" panose="020B0604030504040204" pitchFamily="34" charset="0"/>
              </a:rPr>
              <a:t>Conduite de personnes</a:t>
            </a:r>
          </a:p>
          <a:p>
            <a:pPr marL="457200" indent="-457200">
              <a:buFont typeface="Arial" panose="020B0604020202020204" pitchFamily="34" charset="0"/>
              <a:buChar char="•"/>
            </a:pPr>
            <a:r>
              <a:rPr lang="fr-CH" sz="2800" dirty="0">
                <a:solidFill>
                  <a:srgbClr val="000000"/>
                </a:solidFill>
                <a:latin typeface="Verdana" panose="020B0604030504040204" pitchFamily="34" charset="0"/>
              </a:rPr>
              <a:t>Aide à la décision, </a:t>
            </a:r>
            <a:r>
              <a:rPr lang="fr-CH" sz="2800" dirty="0" smtClean="0">
                <a:solidFill>
                  <a:srgbClr val="000000"/>
                </a:solidFill>
                <a:latin typeface="Verdana" panose="020B0604030504040204" pitchFamily="34" charset="0"/>
              </a:rPr>
              <a:t>conseil</a:t>
            </a:r>
          </a:p>
          <a:p>
            <a:pPr>
              <a:buFont typeface="Arial" panose="020B0604020202020204" pitchFamily="34" charset="0"/>
              <a:buChar char="•"/>
            </a:pPr>
            <a:endParaRPr lang="fr-CH" sz="2000" dirty="0">
              <a:solidFill>
                <a:srgbClr val="000000"/>
              </a:solidFill>
              <a:latin typeface="Verdana" panose="020B0604030504040204" pitchFamily="34" charset="0"/>
            </a:endParaRPr>
          </a:p>
          <a:p>
            <a:r>
              <a:rPr lang="fr-CH" sz="2800" b="1" i="1" dirty="0">
                <a:solidFill>
                  <a:srgbClr val="000000"/>
                </a:solidFill>
                <a:latin typeface="Verdana" panose="020B0604030504040204" pitchFamily="34" charset="0"/>
              </a:rPr>
              <a:t>5. Conditions de travail</a:t>
            </a:r>
            <a:endParaRPr lang="fr-CH" sz="2800" dirty="0">
              <a:solidFill>
                <a:srgbClr val="000000"/>
              </a:solidFill>
              <a:latin typeface="Verdana" panose="020B0604030504040204" pitchFamily="34" charset="0"/>
            </a:endParaRPr>
          </a:p>
          <a:p>
            <a:pPr marL="457200" indent="-457200">
              <a:buFont typeface="Arial" panose="020B0604020202020204" pitchFamily="34" charset="0"/>
              <a:buChar char="•"/>
            </a:pPr>
            <a:r>
              <a:rPr lang="fr-CH" sz="2800" dirty="0">
                <a:solidFill>
                  <a:srgbClr val="000000"/>
                </a:solidFill>
                <a:latin typeface="Verdana" panose="020B0604030504040204" pitchFamily="34" charset="0"/>
              </a:rPr>
              <a:t>Sollicitations psychologiques</a:t>
            </a:r>
          </a:p>
          <a:p>
            <a:pPr marL="457200" indent="-457200">
              <a:buFont typeface="Arial" panose="020B0604020202020204" pitchFamily="34" charset="0"/>
              <a:buChar char="•"/>
            </a:pPr>
            <a:r>
              <a:rPr lang="fr-CH" sz="2800" dirty="0">
                <a:solidFill>
                  <a:srgbClr val="000000"/>
                </a:solidFill>
                <a:latin typeface="Verdana" panose="020B0604030504040204" pitchFamily="34" charset="0"/>
              </a:rPr>
              <a:t>Sollicitations physiques</a:t>
            </a:r>
          </a:p>
          <a:p>
            <a:pPr marL="457200" indent="-457200">
              <a:buFont typeface="Arial" panose="020B0604020202020204" pitchFamily="34" charset="0"/>
              <a:buChar char="•"/>
            </a:pPr>
            <a:r>
              <a:rPr lang="fr-CH" sz="2800" dirty="0">
                <a:solidFill>
                  <a:srgbClr val="000000"/>
                </a:solidFill>
                <a:latin typeface="Verdana" panose="020B0604030504040204" pitchFamily="34" charset="0"/>
              </a:rPr>
              <a:t>Sollicitations sensorielles</a:t>
            </a:r>
          </a:p>
          <a:p>
            <a:pPr marL="457200" indent="-457200">
              <a:buFont typeface="Arial" panose="020B0604020202020204" pitchFamily="34" charset="0"/>
              <a:buChar char="•"/>
            </a:pPr>
            <a:r>
              <a:rPr lang="fr-CH" sz="2800" dirty="0">
                <a:solidFill>
                  <a:srgbClr val="000000"/>
                </a:solidFill>
                <a:latin typeface="Verdana" panose="020B0604030504040204" pitchFamily="34" charset="0"/>
              </a:rPr>
              <a:t>Influences environnantes</a:t>
            </a:r>
          </a:p>
          <a:p>
            <a:pPr marL="457200" indent="-457200">
              <a:buFont typeface="Arial" panose="020B0604020202020204" pitchFamily="34" charset="0"/>
              <a:buChar char="•"/>
            </a:pPr>
            <a:r>
              <a:rPr lang="fr-CH" sz="2800" dirty="0">
                <a:solidFill>
                  <a:srgbClr val="000000"/>
                </a:solidFill>
                <a:latin typeface="Verdana" panose="020B0604030504040204" pitchFamily="34" charset="0"/>
              </a:rPr>
              <a:t>Temps de travail, contraintes horaires</a:t>
            </a:r>
            <a:endParaRPr lang="fr-CH" sz="28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13263952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764705"/>
            <a:ext cx="7772400" cy="648072"/>
          </a:xfrm>
        </p:spPr>
        <p:txBody>
          <a:bodyPr/>
          <a:lstStyle/>
          <a:p>
            <a:r>
              <a:rPr lang="fr-CH" dirty="0" smtClean="0"/>
              <a:t>Les critères d’évaluation</a:t>
            </a:r>
            <a:endParaRPr lang="fr-CH" dirty="0"/>
          </a:p>
        </p:txBody>
      </p:sp>
      <p:pic>
        <p:nvPicPr>
          <p:cNvPr id="4" name="Image 3"/>
          <p:cNvPicPr>
            <a:picLocks noChangeAspect="1"/>
          </p:cNvPicPr>
          <p:nvPr/>
        </p:nvPicPr>
        <p:blipFill>
          <a:blip r:embed="rId3"/>
          <a:stretch>
            <a:fillRect/>
          </a:stretch>
        </p:blipFill>
        <p:spPr>
          <a:xfrm>
            <a:off x="1979712" y="1484784"/>
            <a:ext cx="4896544" cy="4826006"/>
          </a:xfrm>
          <a:prstGeom prst="rect">
            <a:avLst/>
          </a:prstGeom>
        </p:spPr>
      </p:pic>
    </p:spTree>
    <p:extLst>
      <p:ext uri="{BB962C8B-B14F-4D97-AF65-F5344CB8AC3E}">
        <p14:creationId xmlns:p14="http://schemas.microsoft.com/office/powerpoint/2010/main" val="5316864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764705"/>
            <a:ext cx="7772400" cy="648072"/>
          </a:xfrm>
        </p:spPr>
        <p:txBody>
          <a:bodyPr/>
          <a:lstStyle/>
          <a:p>
            <a:r>
              <a:rPr lang="fr-CH" dirty="0" smtClean="0"/>
              <a:t>Processus d’évaluation</a:t>
            </a:r>
            <a:endParaRPr lang="fr-CH" dirty="0"/>
          </a:p>
        </p:txBody>
      </p:sp>
      <p:sp>
        <p:nvSpPr>
          <p:cNvPr id="5" name="Rectangle 4"/>
          <p:cNvSpPr/>
          <p:nvPr/>
        </p:nvSpPr>
        <p:spPr>
          <a:xfrm>
            <a:off x="465312" y="1700808"/>
            <a:ext cx="7992888" cy="4247317"/>
          </a:xfrm>
          <a:prstGeom prst="rect">
            <a:avLst/>
          </a:prstGeom>
        </p:spPr>
        <p:txBody>
          <a:bodyPr wrap="square">
            <a:spAutoFit/>
          </a:bodyPr>
          <a:lstStyle/>
          <a:p>
            <a:r>
              <a:rPr lang="fr-CH" sz="2600" b="1" i="1" dirty="0" smtClean="0">
                <a:solidFill>
                  <a:srgbClr val="000000"/>
                </a:solidFill>
                <a:latin typeface="Verdana" panose="020B0604030504040204" pitchFamily="34" charset="0"/>
              </a:rPr>
              <a:t>1</a:t>
            </a:r>
            <a:r>
              <a:rPr lang="fr-CH" sz="2600" b="1" i="1" dirty="0">
                <a:solidFill>
                  <a:srgbClr val="000000"/>
                </a:solidFill>
                <a:latin typeface="Verdana" panose="020B0604030504040204" pitchFamily="34" charset="0"/>
              </a:rPr>
              <a:t>. Une phase d’analyse individuelle, avec</a:t>
            </a:r>
            <a:endParaRPr lang="fr-CH" sz="2600" dirty="0">
              <a:solidFill>
                <a:srgbClr val="000000"/>
              </a:solidFill>
              <a:latin typeface="Verdana" panose="020B0604030504040204" pitchFamily="34" charset="0"/>
            </a:endParaRPr>
          </a:p>
          <a:p>
            <a:pPr marL="457200" indent="-457200">
              <a:spcAft>
                <a:spcPts val="600"/>
              </a:spcAft>
              <a:buFont typeface="Arial" panose="020B0604020202020204" pitchFamily="34" charset="0"/>
              <a:buChar char="•"/>
            </a:pPr>
            <a:r>
              <a:rPr lang="fr-CH" sz="2600" dirty="0">
                <a:solidFill>
                  <a:srgbClr val="000000"/>
                </a:solidFill>
                <a:latin typeface="Verdana" panose="020B0604030504040204" pitchFamily="34" charset="0"/>
              </a:rPr>
              <a:t>Le renseignement d’un questionnaire par le titulaire représentant la fonction et son supérieur hiérarchique</a:t>
            </a:r>
          </a:p>
          <a:p>
            <a:pPr marL="457200" indent="-457200">
              <a:spcAft>
                <a:spcPts val="600"/>
              </a:spcAft>
              <a:buFont typeface="Arial" panose="020B0604020202020204" pitchFamily="34" charset="0"/>
              <a:buChar char="•"/>
            </a:pPr>
            <a:r>
              <a:rPr lang="fr-CH" sz="2600" dirty="0">
                <a:solidFill>
                  <a:srgbClr val="000000"/>
                </a:solidFill>
                <a:latin typeface="Verdana" panose="020B0604030504040204" pitchFamily="34" charset="0"/>
              </a:rPr>
              <a:t>Une interview, réalisée par le membre du groupe d’évaluation chargé de l’étude de la fonction et un accompagnant</a:t>
            </a:r>
          </a:p>
          <a:p>
            <a:pPr marL="457200" indent="-457200">
              <a:spcAft>
                <a:spcPts val="600"/>
              </a:spcAft>
              <a:buFont typeface="Arial" panose="020B0604020202020204" pitchFamily="34" charset="0"/>
              <a:buChar char="•"/>
            </a:pPr>
            <a:r>
              <a:rPr lang="fr-CH" sz="2600" dirty="0">
                <a:solidFill>
                  <a:srgbClr val="000000"/>
                </a:solidFill>
                <a:latin typeface="Verdana" panose="020B0604030504040204" pitchFamily="34" charset="0"/>
              </a:rPr>
              <a:t>La rédaction d’un résumé d’étude, document synthétisant l’étude de la fonction réalisée</a:t>
            </a:r>
            <a:endParaRPr lang="fr-CH" sz="26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37480838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764705"/>
            <a:ext cx="7772400" cy="648072"/>
          </a:xfrm>
        </p:spPr>
        <p:txBody>
          <a:bodyPr/>
          <a:lstStyle/>
          <a:p>
            <a:r>
              <a:rPr lang="fr-CH" dirty="0" smtClean="0"/>
              <a:t>Processus d’évaluation</a:t>
            </a:r>
            <a:endParaRPr lang="fr-CH" dirty="0"/>
          </a:p>
        </p:txBody>
      </p:sp>
      <p:sp>
        <p:nvSpPr>
          <p:cNvPr id="5" name="Rectangle 4"/>
          <p:cNvSpPr/>
          <p:nvPr/>
        </p:nvSpPr>
        <p:spPr>
          <a:xfrm>
            <a:off x="648680" y="1628800"/>
            <a:ext cx="7846640" cy="4632037"/>
          </a:xfrm>
          <a:prstGeom prst="rect">
            <a:avLst/>
          </a:prstGeom>
        </p:spPr>
        <p:txBody>
          <a:bodyPr wrap="square">
            <a:spAutoFit/>
          </a:bodyPr>
          <a:lstStyle/>
          <a:p>
            <a:pPr>
              <a:spcAft>
                <a:spcPts val="600"/>
              </a:spcAft>
            </a:pPr>
            <a:r>
              <a:rPr lang="fr-CH" sz="2800" b="1" i="1" dirty="0">
                <a:solidFill>
                  <a:srgbClr val="000000"/>
                </a:solidFill>
                <a:latin typeface="Verdana" panose="020B0604030504040204" pitchFamily="34" charset="0"/>
              </a:rPr>
              <a:t>2. Une phase d’évaluation en groupe, avec</a:t>
            </a:r>
            <a:endParaRPr lang="fr-CH" sz="2800" dirty="0">
              <a:solidFill>
                <a:srgbClr val="000000"/>
              </a:solidFill>
              <a:latin typeface="Verdana" panose="020B0604030504040204" pitchFamily="34" charset="0"/>
            </a:endParaRPr>
          </a:p>
          <a:p>
            <a:pPr marL="457200" indent="-457200">
              <a:spcAft>
                <a:spcPts val="600"/>
              </a:spcAft>
              <a:buFont typeface="Arial" panose="020B0604020202020204" pitchFamily="34" charset="0"/>
              <a:buChar char="•"/>
            </a:pPr>
            <a:r>
              <a:rPr lang="fr-CH" sz="2800" dirty="0">
                <a:solidFill>
                  <a:srgbClr val="000000"/>
                </a:solidFill>
                <a:latin typeface="Verdana" panose="020B0604030504040204" pitchFamily="34" charset="0"/>
              </a:rPr>
              <a:t>La notation de chaque critère et sous-critère selon des </a:t>
            </a:r>
            <a:r>
              <a:rPr lang="fr-CH" sz="2800" dirty="0" smtClean="0">
                <a:solidFill>
                  <a:srgbClr val="000000"/>
                </a:solidFill>
                <a:latin typeface="Verdana" panose="020B0604030504040204" pitchFamily="34" charset="0"/>
              </a:rPr>
              <a:t>indicateurs</a:t>
            </a:r>
            <a:endParaRPr lang="fr-CH" sz="2800" dirty="0">
              <a:solidFill>
                <a:srgbClr val="000000"/>
              </a:solidFill>
              <a:latin typeface="Verdana" panose="020B0604030504040204" pitchFamily="34" charset="0"/>
            </a:endParaRPr>
          </a:p>
          <a:p>
            <a:pPr marL="457200" indent="-457200">
              <a:spcAft>
                <a:spcPts val="600"/>
              </a:spcAft>
              <a:buFont typeface="Arial" panose="020B0604020202020204" pitchFamily="34" charset="0"/>
              <a:buChar char="•"/>
            </a:pPr>
            <a:r>
              <a:rPr lang="fr-CH" sz="2800" dirty="0">
                <a:solidFill>
                  <a:srgbClr val="000000"/>
                </a:solidFill>
                <a:latin typeface="Verdana" panose="020B0604030504040204" pitchFamily="34" charset="0"/>
              </a:rPr>
              <a:t>L’analyse des notations pour chaque critère et sous-critère par comparaison avec d’autres fonctions de référence</a:t>
            </a:r>
          </a:p>
          <a:p>
            <a:pPr marL="457200" indent="-457200">
              <a:spcAft>
                <a:spcPts val="600"/>
              </a:spcAft>
              <a:buFont typeface="Arial" panose="020B0604020202020204" pitchFamily="34" charset="0"/>
              <a:buChar char="•"/>
            </a:pPr>
            <a:r>
              <a:rPr lang="fr-CH" sz="2800" dirty="0">
                <a:solidFill>
                  <a:srgbClr val="000000"/>
                </a:solidFill>
                <a:latin typeface="Verdana" panose="020B0604030504040204" pitchFamily="34" charset="0"/>
              </a:rPr>
              <a:t>La vérification de la cohérence des résultats obtenus par rapport à l’ensemble des fonctions de référence</a:t>
            </a:r>
            <a:endParaRPr lang="fr-CH" sz="28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31388876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27584" y="836712"/>
            <a:ext cx="7772400" cy="648072"/>
          </a:xfrm>
        </p:spPr>
        <p:txBody>
          <a:bodyPr/>
          <a:lstStyle/>
          <a:p>
            <a:r>
              <a:rPr lang="fr-CH" dirty="0" smtClean="0"/>
              <a:t>Processus d’évaluation</a:t>
            </a:r>
            <a:endParaRPr lang="fr-CH" dirty="0"/>
          </a:p>
        </p:txBody>
      </p:sp>
      <p:sp>
        <p:nvSpPr>
          <p:cNvPr id="5" name="Rectangle 4"/>
          <p:cNvSpPr/>
          <p:nvPr/>
        </p:nvSpPr>
        <p:spPr>
          <a:xfrm>
            <a:off x="827584" y="1844824"/>
            <a:ext cx="7488832" cy="4047262"/>
          </a:xfrm>
          <a:prstGeom prst="rect">
            <a:avLst/>
          </a:prstGeom>
        </p:spPr>
        <p:txBody>
          <a:bodyPr wrap="square">
            <a:spAutoFit/>
          </a:bodyPr>
          <a:lstStyle/>
          <a:p>
            <a:pPr>
              <a:spcAft>
                <a:spcPts val="600"/>
              </a:spcAft>
            </a:pPr>
            <a:r>
              <a:rPr lang="fr-CH" sz="2800" dirty="0">
                <a:solidFill>
                  <a:srgbClr val="000000"/>
                </a:solidFill>
                <a:latin typeface="Verdana" panose="020B0604030504040204" pitchFamily="34" charset="0"/>
              </a:rPr>
              <a:t>Les résultats obtenus par le groupe font l’objet d’un rapport rédigé par le chef de projet RH et traité par la Commission paritaire de la CCT Santé 21. </a:t>
            </a:r>
            <a:endParaRPr lang="fr-CH" sz="2800" dirty="0" smtClean="0">
              <a:solidFill>
                <a:srgbClr val="000000"/>
              </a:solidFill>
              <a:latin typeface="Verdana" panose="020B0604030504040204" pitchFamily="34" charset="0"/>
            </a:endParaRPr>
          </a:p>
          <a:p>
            <a:r>
              <a:rPr lang="fr-CH" sz="2800" dirty="0" smtClean="0">
                <a:solidFill>
                  <a:srgbClr val="000000"/>
                </a:solidFill>
                <a:latin typeface="Verdana" panose="020B0604030504040204" pitchFamily="34" charset="0"/>
              </a:rPr>
              <a:t>Après </a:t>
            </a:r>
            <a:r>
              <a:rPr lang="fr-CH" sz="2800" dirty="0">
                <a:solidFill>
                  <a:srgbClr val="000000"/>
                </a:solidFill>
                <a:latin typeface="Verdana" panose="020B0604030504040204" pitchFamily="34" charset="0"/>
              </a:rPr>
              <a:t>amendements éventuels, la Commission paritaire soumet le rapport à la Commission faîtière de la CCT Santé 21, pour validation et décision de mise en application</a:t>
            </a:r>
            <a:r>
              <a:rPr lang="fr-CH" sz="2800" dirty="0" smtClean="0">
                <a:solidFill>
                  <a:srgbClr val="000000"/>
                </a:solidFill>
                <a:latin typeface="Verdana" panose="020B0604030504040204" pitchFamily="34" charset="0"/>
              </a:rPr>
              <a:t>.</a:t>
            </a:r>
            <a:endParaRPr lang="fr-CH" sz="2800" dirty="0">
              <a:solidFill>
                <a:srgbClr val="000000"/>
              </a:solidFill>
              <a:latin typeface="Verdana" panose="020B0604030504040204" pitchFamily="34" charset="0"/>
            </a:endParaRPr>
          </a:p>
        </p:txBody>
      </p:sp>
    </p:spTree>
    <p:extLst>
      <p:ext uri="{BB962C8B-B14F-4D97-AF65-F5344CB8AC3E}">
        <p14:creationId xmlns:p14="http://schemas.microsoft.com/office/powerpoint/2010/main" val="9769970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65855" y="1124744"/>
            <a:ext cx="7772400" cy="648072"/>
          </a:xfrm>
        </p:spPr>
        <p:txBody>
          <a:bodyPr/>
          <a:lstStyle/>
          <a:p>
            <a:r>
              <a:rPr lang="fr-CH" dirty="0" smtClean="0"/>
              <a:t>Processus d’évaluation</a:t>
            </a:r>
            <a:endParaRPr lang="fr-CH" dirty="0"/>
          </a:p>
        </p:txBody>
      </p:sp>
      <p:sp>
        <p:nvSpPr>
          <p:cNvPr id="5" name="Rectangle 4"/>
          <p:cNvSpPr/>
          <p:nvPr/>
        </p:nvSpPr>
        <p:spPr>
          <a:xfrm>
            <a:off x="899591" y="2420888"/>
            <a:ext cx="7438663" cy="2677656"/>
          </a:xfrm>
          <a:prstGeom prst="rect">
            <a:avLst/>
          </a:prstGeom>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fr-CH" sz="28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rPr>
              <a:t>Une </a:t>
            </a:r>
            <a:r>
              <a:rPr kumimoji="0" lang="fr-CH" sz="28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nouvelle évaluation d’une fonction de référence existante ou l’analyse d’une nouvelle fonction peuvent être demandées par les partenaires sociaux, conformément à l’art. 7 de la</a:t>
            </a:r>
            <a:r>
              <a:rPr kumimoji="0" lang="fr-CH" sz="2800" b="1" i="0" u="none" strike="noStrike" kern="1200" cap="none" spc="0" normalizeH="0" baseline="0" noProof="0" dirty="0">
                <a:ln>
                  <a:noFill/>
                </a:ln>
                <a:solidFill>
                  <a:srgbClr val="1DA8DE"/>
                </a:solidFill>
                <a:effectLst/>
                <a:uLnTx/>
                <a:uFillTx/>
                <a:latin typeface="Verdana" panose="020B0604030504040204" pitchFamily="34" charset="0"/>
                <a:ea typeface="+mn-ea"/>
                <a:cs typeface="+mn-cs"/>
                <a:hlinkClick r:id="rId3"/>
              </a:rPr>
              <a:t> </a:t>
            </a:r>
            <a:r>
              <a:rPr kumimoji="0" lang="fr-CH" sz="2800" b="1" i="0" u="none" strike="noStrike" kern="1200" cap="none" spc="0" normalizeH="0" baseline="0" noProof="0" dirty="0">
                <a:ln>
                  <a:noFill/>
                </a:ln>
                <a:solidFill>
                  <a:srgbClr val="1DA8DE"/>
                </a:solidFill>
                <a:effectLst/>
                <a:uLnTx/>
                <a:uFillTx/>
                <a:latin typeface="Verdana" panose="020B0604030504040204" pitchFamily="34" charset="0"/>
                <a:ea typeface="+mn-ea"/>
                <a:cs typeface="+mn-cs"/>
                <a:hlinkClick r:id="rId4"/>
              </a:rPr>
              <a:t>Directive sur les évaluations de fonctions. </a:t>
            </a:r>
            <a:endParaRPr kumimoji="0" lang="fr-CH" sz="28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36565576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39806" y="908720"/>
            <a:ext cx="7772400" cy="648072"/>
          </a:xfrm>
        </p:spPr>
        <p:txBody>
          <a:bodyPr/>
          <a:lstStyle/>
          <a:p>
            <a:r>
              <a:rPr lang="fr-CH" dirty="0" smtClean="0"/>
              <a:t>Directive sur les évaluations</a:t>
            </a:r>
            <a:endParaRPr lang="fr-CH" dirty="0"/>
          </a:p>
        </p:txBody>
      </p:sp>
      <p:sp>
        <p:nvSpPr>
          <p:cNvPr id="5" name="Rectangle 4"/>
          <p:cNvSpPr/>
          <p:nvPr/>
        </p:nvSpPr>
        <p:spPr>
          <a:xfrm>
            <a:off x="467544" y="1844824"/>
            <a:ext cx="8316924" cy="3939540"/>
          </a:xfrm>
          <a:prstGeom prst="rect">
            <a:avLst/>
          </a:prstGeom>
        </p:spPr>
        <p:txBody>
          <a:bodyPr wrap="square">
            <a:spAutoFit/>
          </a:bodyPr>
          <a:lstStyle/>
          <a:p>
            <a:pPr lvl="0"/>
            <a:r>
              <a:rPr lang="fr-CH" sz="2500" b="1" dirty="0">
                <a:solidFill>
                  <a:srgbClr val="000000"/>
                </a:solidFill>
                <a:latin typeface="Verdana" panose="020B0604030504040204" pitchFamily="34" charset="0"/>
              </a:rPr>
              <a:t>Art. 7 : Evaluation de fonctions de </a:t>
            </a:r>
            <a:r>
              <a:rPr lang="fr-CH" sz="2500" b="1" dirty="0" smtClean="0">
                <a:solidFill>
                  <a:srgbClr val="000000"/>
                </a:solidFill>
                <a:latin typeface="Verdana" panose="020B0604030504040204" pitchFamily="34" charset="0"/>
              </a:rPr>
              <a:t>référence</a:t>
            </a:r>
          </a:p>
          <a:p>
            <a:pPr lvl="0"/>
            <a:endParaRPr lang="fr-CH" sz="2000" b="1" dirty="0">
              <a:solidFill>
                <a:srgbClr val="000000"/>
              </a:solidFill>
              <a:latin typeface="Verdana" panose="020B0604030504040204" pitchFamily="34" charset="0"/>
            </a:endParaRPr>
          </a:p>
          <a:p>
            <a:pPr lvl="0"/>
            <a:r>
              <a:rPr lang="fr-CH" sz="2500" dirty="0">
                <a:solidFill>
                  <a:srgbClr val="000000"/>
                </a:solidFill>
                <a:latin typeface="Verdana" panose="020B0604030504040204" pitchFamily="34" charset="0"/>
              </a:rPr>
              <a:t>1 Les partenaires sociaux soumettent leurs demandes à la COMPA jusqu’au 30 septembre</a:t>
            </a:r>
            <a:r>
              <a:rPr lang="fr-CH" sz="2500" dirty="0" smtClean="0">
                <a:solidFill>
                  <a:srgbClr val="000000"/>
                </a:solidFill>
                <a:latin typeface="Verdana" panose="020B0604030504040204" pitchFamily="34" charset="0"/>
              </a:rPr>
              <a:t>.</a:t>
            </a:r>
          </a:p>
          <a:p>
            <a:pPr lvl="0"/>
            <a:endParaRPr lang="fr-CH" sz="2500" dirty="0">
              <a:solidFill>
                <a:srgbClr val="000000"/>
              </a:solidFill>
              <a:latin typeface="Verdana" panose="020B0604030504040204" pitchFamily="34" charset="0"/>
            </a:endParaRPr>
          </a:p>
          <a:p>
            <a:pPr lvl="0"/>
            <a:r>
              <a:rPr lang="fr-CH" sz="2500" dirty="0">
                <a:solidFill>
                  <a:srgbClr val="000000"/>
                </a:solidFill>
                <a:latin typeface="Verdana" panose="020B0604030504040204" pitchFamily="34" charset="0"/>
              </a:rPr>
              <a:t>2 Le chef de projet RH analyse les demandes et rapporte à la COMPA</a:t>
            </a:r>
            <a:r>
              <a:rPr lang="fr-CH" sz="2500" dirty="0" smtClean="0">
                <a:solidFill>
                  <a:srgbClr val="000000"/>
                </a:solidFill>
                <a:latin typeface="Verdana" panose="020B0604030504040204" pitchFamily="34" charset="0"/>
              </a:rPr>
              <a:t>.</a:t>
            </a:r>
          </a:p>
          <a:p>
            <a:pPr lvl="0"/>
            <a:endParaRPr lang="fr-CH" sz="2500" dirty="0">
              <a:solidFill>
                <a:srgbClr val="000000"/>
              </a:solidFill>
              <a:latin typeface="Verdana" panose="020B0604030504040204" pitchFamily="34" charset="0"/>
            </a:endParaRPr>
          </a:p>
          <a:p>
            <a:pPr lvl="0"/>
            <a:r>
              <a:rPr lang="fr-CH" sz="2500" dirty="0">
                <a:solidFill>
                  <a:srgbClr val="000000"/>
                </a:solidFill>
                <a:latin typeface="Verdana" panose="020B0604030504040204" pitchFamily="34" charset="0"/>
              </a:rPr>
              <a:t>3 La COMPA préavise les demandes pour la COMFAIT</a:t>
            </a:r>
            <a:r>
              <a:rPr lang="fr-CH" sz="2500" dirty="0" smtClean="0">
                <a:solidFill>
                  <a:srgbClr val="000000"/>
                </a:solidFill>
                <a:latin typeface="Verdana" panose="020B0604030504040204" pitchFamily="34" charset="0"/>
              </a:rPr>
              <a:t>.</a:t>
            </a:r>
          </a:p>
        </p:txBody>
      </p:sp>
    </p:spTree>
    <p:extLst>
      <p:ext uri="{BB962C8B-B14F-4D97-AF65-F5344CB8AC3E}">
        <p14:creationId xmlns:p14="http://schemas.microsoft.com/office/powerpoint/2010/main" val="3858083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980728"/>
            <a:ext cx="7772400" cy="794519"/>
          </a:xfrm>
        </p:spPr>
        <p:txBody>
          <a:bodyPr/>
          <a:lstStyle/>
          <a:p>
            <a:r>
              <a:rPr lang="fr-CH" dirty="0" smtClean="0"/>
              <a:t>Système de rémunération</a:t>
            </a:r>
            <a:endParaRPr lang="fr-CH" dirty="0"/>
          </a:p>
        </p:txBody>
      </p:sp>
      <p:sp>
        <p:nvSpPr>
          <p:cNvPr id="3" name="Sous-titre 2"/>
          <p:cNvSpPr>
            <a:spLocks noGrp="1"/>
          </p:cNvSpPr>
          <p:nvPr>
            <p:ph type="subTitle" idx="1"/>
          </p:nvPr>
        </p:nvSpPr>
        <p:spPr>
          <a:xfrm>
            <a:off x="539552" y="2060848"/>
            <a:ext cx="8064896" cy="3960440"/>
          </a:xfrm>
        </p:spPr>
        <p:txBody>
          <a:bodyPr/>
          <a:lstStyle/>
          <a:p>
            <a:pPr algn="l">
              <a:spcAft>
                <a:spcPts val="600"/>
              </a:spcAft>
            </a:pPr>
            <a:r>
              <a:rPr lang="fr-CH" sz="2800" dirty="0">
                <a:solidFill>
                  <a:srgbClr val="000000"/>
                </a:solidFill>
                <a:latin typeface="Verdana" panose="020B0604030504040204" pitchFamily="34" charset="0"/>
                <a:ea typeface="Verdana" panose="020B0604030504040204" pitchFamily="34" charset="0"/>
                <a:cs typeface="Calibri" panose="020F0502020204030204" pitchFamily="34" charset="0"/>
              </a:rPr>
              <a:t>Le système de rémunération de la CCT Santé 21 est composé de trois volets : </a:t>
            </a:r>
            <a:endParaRPr lang="fr-CH" sz="2800" dirty="0" smtClean="0">
              <a:solidFill>
                <a:srgbClr val="000000"/>
              </a:solidFill>
              <a:latin typeface="Verdana" panose="020B0604030504040204" pitchFamily="34" charset="0"/>
              <a:ea typeface="Verdana" panose="020B0604030504040204" pitchFamily="34" charset="0"/>
              <a:cs typeface="Calibri" panose="020F0502020204030204" pitchFamily="34" charset="0"/>
            </a:endParaRPr>
          </a:p>
          <a:p>
            <a:pPr marL="457200" indent="-457200" algn="l">
              <a:lnSpc>
                <a:spcPct val="150000"/>
              </a:lnSpc>
              <a:buFont typeface="+mj-lt"/>
              <a:buAutoNum type="arabicPeriod"/>
            </a:pPr>
            <a:r>
              <a:rPr lang="fr-CH" sz="2800" dirty="0" smtClean="0">
                <a:solidFill>
                  <a:srgbClr val="000000"/>
                </a:solidFill>
                <a:latin typeface="Verdana" panose="020B0604030504040204" pitchFamily="34" charset="0"/>
                <a:ea typeface="Verdana" panose="020B0604030504040204" pitchFamily="34" charset="0"/>
                <a:cs typeface="Calibri" panose="020F0502020204030204" pitchFamily="34" charset="0"/>
              </a:rPr>
              <a:t>l'évaluation </a:t>
            </a:r>
            <a:r>
              <a:rPr lang="fr-CH" sz="2800" dirty="0">
                <a:solidFill>
                  <a:srgbClr val="000000"/>
                </a:solidFill>
                <a:latin typeface="Verdana" panose="020B0604030504040204" pitchFamily="34" charset="0"/>
                <a:ea typeface="Verdana" panose="020B0604030504040204" pitchFamily="34" charset="0"/>
                <a:cs typeface="Calibri" panose="020F0502020204030204" pitchFamily="34" charset="0"/>
              </a:rPr>
              <a:t>des fonctions, </a:t>
            </a:r>
            <a:endParaRPr lang="fr-CH" sz="2800" dirty="0" smtClean="0">
              <a:solidFill>
                <a:srgbClr val="000000"/>
              </a:solidFill>
              <a:latin typeface="Verdana" panose="020B0604030504040204" pitchFamily="34" charset="0"/>
              <a:ea typeface="Verdana" panose="020B0604030504040204" pitchFamily="34" charset="0"/>
              <a:cs typeface="Calibri" panose="020F0502020204030204" pitchFamily="34" charset="0"/>
            </a:endParaRPr>
          </a:p>
          <a:p>
            <a:pPr marL="457200" indent="-457200" algn="l">
              <a:lnSpc>
                <a:spcPct val="150000"/>
              </a:lnSpc>
              <a:buFont typeface="+mj-lt"/>
              <a:buAutoNum type="arabicPeriod"/>
            </a:pPr>
            <a:r>
              <a:rPr lang="fr-CH" sz="2800" dirty="0" smtClean="0">
                <a:solidFill>
                  <a:srgbClr val="000000"/>
                </a:solidFill>
                <a:latin typeface="Verdana" panose="020B0604030504040204" pitchFamily="34" charset="0"/>
                <a:ea typeface="Verdana" panose="020B0604030504040204" pitchFamily="34" charset="0"/>
                <a:cs typeface="Calibri" panose="020F0502020204030204" pitchFamily="34" charset="0"/>
              </a:rPr>
              <a:t>le </a:t>
            </a:r>
            <a:r>
              <a:rPr lang="fr-CH" sz="2800" dirty="0">
                <a:solidFill>
                  <a:srgbClr val="000000"/>
                </a:solidFill>
                <a:latin typeface="Verdana" panose="020B0604030504040204" pitchFamily="34" charset="0"/>
                <a:ea typeface="Verdana" panose="020B0604030504040204" pitchFamily="34" charset="0"/>
                <a:cs typeface="Calibri" panose="020F0502020204030204" pitchFamily="34" charset="0"/>
              </a:rPr>
              <a:t>règlement sur la rémunération</a:t>
            </a:r>
            <a:r>
              <a:rPr lang="fr-CH" sz="2800" dirty="0" smtClean="0">
                <a:solidFill>
                  <a:srgbClr val="000000"/>
                </a:solidFill>
                <a:latin typeface="Verdana" panose="020B0604030504040204" pitchFamily="34" charset="0"/>
                <a:ea typeface="Verdana" panose="020B0604030504040204" pitchFamily="34" charset="0"/>
                <a:cs typeface="Calibri" panose="020F0502020204030204" pitchFamily="34" charset="0"/>
              </a:rPr>
              <a:t>, </a:t>
            </a:r>
          </a:p>
          <a:p>
            <a:pPr marL="457200" indent="-457200" algn="l">
              <a:lnSpc>
                <a:spcPct val="150000"/>
              </a:lnSpc>
              <a:buFont typeface="+mj-lt"/>
              <a:buAutoNum type="arabicPeriod"/>
            </a:pPr>
            <a:r>
              <a:rPr lang="fr-CH" sz="2800" dirty="0" smtClean="0">
                <a:solidFill>
                  <a:srgbClr val="000000"/>
                </a:solidFill>
                <a:latin typeface="Verdana" panose="020B0604030504040204" pitchFamily="34" charset="0"/>
                <a:ea typeface="Verdana" panose="020B0604030504040204" pitchFamily="34" charset="0"/>
                <a:cs typeface="Calibri" panose="020F0502020204030204" pitchFamily="34" charset="0"/>
              </a:rPr>
              <a:t>les </a:t>
            </a:r>
            <a:r>
              <a:rPr lang="fr-CH" sz="2800" dirty="0">
                <a:solidFill>
                  <a:srgbClr val="000000"/>
                </a:solidFill>
                <a:latin typeface="Verdana" panose="020B0604030504040204" pitchFamily="34" charset="0"/>
                <a:ea typeface="Verdana" panose="020B0604030504040204" pitchFamily="34" charset="0"/>
                <a:cs typeface="Calibri" panose="020F0502020204030204" pitchFamily="34" charset="0"/>
              </a:rPr>
              <a:t>contrôles.</a:t>
            </a:r>
            <a:endParaRPr lang="fr-CH" sz="2800" b="1" dirty="0">
              <a:solidFill>
                <a:srgbClr val="000000"/>
              </a:solidFill>
              <a:latin typeface="Verdana" panose="020B0604030504040204" pitchFamily="34" charset="0"/>
              <a:ea typeface="Verdana" panose="020B0604030504040204" pitchFamily="34" charset="0"/>
              <a:cs typeface="Calibri" panose="020F0502020204030204" pitchFamily="34" charset="0"/>
            </a:endParaRPr>
          </a:p>
        </p:txBody>
      </p:sp>
    </p:spTree>
    <p:extLst>
      <p:ext uri="{BB962C8B-B14F-4D97-AF65-F5344CB8AC3E}">
        <p14:creationId xmlns:p14="http://schemas.microsoft.com/office/powerpoint/2010/main" val="10675509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836712"/>
            <a:ext cx="7772400" cy="648072"/>
          </a:xfrm>
        </p:spPr>
        <p:txBody>
          <a:bodyPr/>
          <a:lstStyle/>
          <a:p>
            <a:r>
              <a:rPr lang="fr-CH" dirty="0" smtClean="0"/>
              <a:t>Directive sur les évaluations</a:t>
            </a:r>
            <a:endParaRPr lang="fr-CH" dirty="0"/>
          </a:p>
        </p:txBody>
      </p:sp>
      <p:sp>
        <p:nvSpPr>
          <p:cNvPr id="5" name="Rectangle 4"/>
          <p:cNvSpPr/>
          <p:nvPr/>
        </p:nvSpPr>
        <p:spPr>
          <a:xfrm>
            <a:off x="539552" y="1628800"/>
            <a:ext cx="8316924" cy="470898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CH" sz="2500" b="1"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Art. 7 : Evaluation de fonctions de </a:t>
            </a:r>
            <a:r>
              <a:rPr kumimoji="0" lang="fr-CH" sz="2500" b="1"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rPr>
              <a:t>référence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H" sz="20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H" sz="25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4 La COMFAIT valide la liste des fonctions à évaluer lors de sa dernière séance de l’année</a:t>
            </a:r>
            <a:r>
              <a:rPr kumimoji="0" lang="fr-CH" sz="25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H" sz="25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H" sz="25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5 Le groupe évaluations rend ses résultats jusqu’au 30 juin au plus tard</a:t>
            </a:r>
            <a:r>
              <a:rPr kumimoji="0" lang="fr-CH" sz="25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H" sz="25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H" sz="25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6 La COMFAIT valide les évaluations de fonctions de référence jusqu’au 30 septembre</a:t>
            </a:r>
            <a:r>
              <a:rPr kumimoji="0" lang="fr-CH" sz="25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H" sz="25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H" sz="25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7 La COMFAIT décide des modalités d’application</a:t>
            </a:r>
          </a:p>
        </p:txBody>
      </p:sp>
    </p:spTree>
    <p:extLst>
      <p:ext uri="{BB962C8B-B14F-4D97-AF65-F5344CB8AC3E}">
        <p14:creationId xmlns:p14="http://schemas.microsoft.com/office/powerpoint/2010/main" val="40728379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32048" y="1004598"/>
            <a:ext cx="7772400" cy="794519"/>
          </a:xfrm>
        </p:spPr>
        <p:txBody>
          <a:bodyPr/>
          <a:lstStyle/>
          <a:p>
            <a:r>
              <a:rPr lang="fr-CH" dirty="0" smtClean="0"/>
              <a:t>Evaluation des fonctions</a:t>
            </a:r>
            <a:endParaRPr lang="fr-CH" dirty="0"/>
          </a:p>
        </p:txBody>
      </p:sp>
      <p:sp>
        <p:nvSpPr>
          <p:cNvPr id="3" name="Sous-titre 2"/>
          <p:cNvSpPr>
            <a:spLocks noGrp="1"/>
          </p:cNvSpPr>
          <p:nvPr>
            <p:ph type="subTitle" idx="1"/>
          </p:nvPr>
        </p:nvSpPr>
        <p:spPr>
          <a:xfrm>
            <a:off x="649796" y="1988840"/>
            <a:ext cx="8170676" cy="4176464"/>
          </a:xfrm>
        </p:spPr>
        <p:txBody>
          <a:bodyPr/>
          <a:lstStyle/>
          <a:p>
            <a:pPr algn="l"/>
            <a:r>
              <a:rPr lang="fr-CH" sz="2800" dirty="0" smtClean="0">
                <a:solidFill>
                  <a:srgbClr val="000000"/>
                </a:solidFill>
                <a:latin typeface="Verdana" panose="020B0604030504040204" pitchFamily="34" charset="0"/>
              </a:rPr>
              <a:t>Ces </a:t>
            </a:r>
            <a:r>
              <a:rPr lang="fr-CH" sz="2800" dirty="0">
                <a:solidFill>
                  <a:srgbClr val="000000"/>
                </a:solidFill>
                <a:latin typeface="Verdana" panose="020B0604030504040204" pitchFamily="34" charset="0"/>
              </a:rPr>
              <a:t>évaluations permettent le </a:t>
            </a:r>
            <a:r>
              <a:rPr lang="fr-CH" sz="2800" dirty="0" err="1" smtClean="0">
                <a:solidFill>
                  <a:srgbClr val="000000"/>
                </a:solidFill>
                <a:latin typeface="Verdana" panose="020B0604030504040204" pitchFamily="34" charset="0"/>
              </a:rPr>
              <a:t>position-nement</a:t>
            </a:r>
            <a:r>
              <a:rPr lang="fr-CH" sz="2800" dirty="0" smtClean="0">
                <a:solidFill>
                  <a:srgbClr val="000000"/>
                </a:solidFill>
                <a:latin typeface="Verdana" panose="020B0604030504040204" pitchFamily="34" charset="0"/>
              </a:rPr>
              <a:t> </a:t>
            </a:r>
            <a:r>
              <a:rPr lang="fr-CH" sz="2800" dirty="0">
                <a:solidFill>
                  <a:srgbClr val="000000"/>
                </a:solidFill>
                <a:latin typeface="Verdana" panose="020B0604030504040204" pitchFamily="34" charset="0"/>
              </a:rPr>
              <a:t>de toutes les fonctions dans la </a:t>
            </a:r>
            <a:r>
              <a:rPr lang="fr-CH" sz="2800" b="1" dirty="0">
                <a:solidFill>
                  <a:srgbClr val="FF0000"/>
                </a:solidFill>
                <a:latin typeface="Verdana" panose="020B0604030504040204" pitchFamily="34" charset="0"/>
              </a:rPr>
              <a:t>grille salariale</a:t>
            </a:r>
            <a:r>
              <a:rPr lang="fr-CH" sz="2800" dirty="0" smtClean="0">
                <a:solidFill>
                  <a:srgbClr val="000000"/>
                </a:solidFill>
                <a:latin typeface="Verdana" panose="020B0604030504040204" pitchFamily="34" charset="0"/>
              </a:rPr>
              <a:t>.</a:t>
            </a:r>
          </a:p>
          <a:p>
            <a:pPr algn="l">
              <a:spcAft>
                <a:spcPts val="600"/>
              </a:spcAft>
            </a:pPr>
            <a:r>
              <a:rPr lang="fr-CH" sz="2800" dirty="0" smtClean="0">
                <a:solidFill>
                  <a:srgbClr val="000000"/>
                </a:solidFill>
                <a:latin typeface="Verdana" panose="020B0604030504040204" pitchFamily="34" charset="0"/>
              </a:rPr>
              <a:t>Cette grille présente</a:t>
            </a:r>
            <a:r>
              <a:rPr lang="fr-CH" sz="2800" dirty="0">
                <a:solidFill>
                  <a:srgbClr val="000000"/>
                </a:solidFill>
                <a:latin typeface="Verdana" panose="020B0604030504040204" pitchFamily="34" charset="0"/>
              </a:rPr>
              <a:t>, par famille de métiers, des chaînes de fonctions s’étendant sur plusieurs classes. </a:t>
            </a:r>
            <a:r>
              <a:rPr lang="fr-CH" sz="2800" dirty="0" smtClean="0">
                <a:solidFill>
                  <a:srgbClr val="000000"/>
                </a:solidFill>
                <a:latin typeface="Verdana" panose="020B0604030504040204" pitchFamily="34" charset="0"/>
              </a:rPr>
              <a:t>Elle donne </a:t>
            </a:r>
            <a:r>
              <a:rPr lang="fr-CH" sz="2800" dirty="0">
                <a:solidFill>
                  <a:srgbClr val="000000"/>
                </a:solidFill>
                <a:latin typeface="Verdana" panose="020B0604030504040204" pitchFamily="34" charset="0"/>
              </a:rPr>
              <a:t>donc la vision globale de toutes les fonctions qui existent selon notre système d’évaluation.</a:t>
            </a:r>
            <a:endParaRPr lang="fr-CH" sz="2800" b="1" dirty="0">
              <a:solidFill>
                <a:srgbClr val="000000"/>
              </a:solidFill>
              <a:latin typeface="Verdana" panose="020B0604030504040204" pitchFamily="34" charset="0"/>
            </a:endParaRPr>
          </a:p>
        </p:txBody>
      </p:sp>
    </p:spTree>
    <p:extLst>
      <p:ext uri="{BB962C8B-B14F-4D97-AF65-F5344CB8AC3E}">
        <p14:creationId xmlns:p14="http://schemas.microsoft.com/office/powerpoint/2010/main" val="31863325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124744"/>
            <a:ext cx="7772400" cy="794519"/>
          </a:xfrm>
        </p:spPr>
        <p:txBody>
          <a:bodyPr/>
          <a:lstStyle/>
          <a:p>
            <a:r>
              <a:rPr lang="fr-CH" dirty="0" smtClean="0"/>
              <a:t>Grille des fonctions</a:t>
            </a:r>
            <a:endParaRPr lang="fr-CH" dirty="0"/>
          </a:p>
        </p:txBody>
      </p:sp>
      <p:pic>
        <p:nvPicPr>
          <p:cNvPr id="5" name="Image 4"/>
          <p:cNvPicPr>
            <a:picLocks noChangeAspect="1"/>
          </p:cNvPicPr>
          <p:nvPr/>
        </p:nvPicPr>
        <p:blipFill>
          <a:blip r:embed="rId3"/>
          <a:stretch>
            <a:fillRect/>
          </a:stretch>
        </p:blipFill>
        <p:spPr>
          <a:xfrm>
            <a:off x="354520" y="2132856"/>
            <a:ext cx="8434960" cy="3846165"/>
          </a:xfrm>
          <a:prstGeom prst="rect">
            <a:avLst/>
          </a:prstGeom>
        </p:spPr>
      </p:pic>
    </p:spTree>
    <p:extLst>
      <p:ext uri="{BB962C8B-B14F-4D97-AF65-F5344CB8AC3E}">
        <p14:creationId xmlns:p14="http://schemas.microsoft.com/office/powerpoint/2010/main" val="24883158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92696"/>
            <a:ext cx="7772400" cy="720080"/>
          </a:xfrm>
        </p:spPr>
        <p:txBody>
          <a:bodyPr/>
          <a:lstStyle/>
          <a:p>
            <a:r>
              <a:rPr lang="fr-CH" dirty="0" smtClean="0"/>
              <a:t>Grille des fonctions</a:t>
            </a:r>
            <a:endParaRPr lang="fr-CH" dirty="0"/>
          </a:p>
        </p:txBody>
      </p:sp>
      <p:pic>
        <p:nvPicPr>
          <p:cNvPr id="3" name="Image 2"/>
          <p:cNvPicPr>
            <a:picLocks noChangeAspect="1"/>
          </p:cNvPicPr>
          <p:nvPr/>
        </p:nvPicPr>
        <p:blipFill>
          <a:blip r:embed="rId3"/>
          <a:stretch>
            <a:fillRect/>
          </a:stretch>
        </p:blipFill>
        <p:spPr>
          <a:xfrm>
            <a:off x="904411" y="1366866"/>
            <a:ext cx="7335178" cy="4896544"/>
          </a:xfrm>
          <a:prstGeom prst="rect">
            <a:avLst/>
          </a:prstGeom>
        </p:spPr>
      </p:pic>
    </p:spTree>
    <p:extLst>
      <p:ext uri="{BB962C8B-B14F-4D97-AF65-F5344CB8AC3E}">
        <p14:creationId xmlns:p14="http://schemas.microsoft.com/office/powerpoint/2010/main" val="1769223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764705"/>
            <a:ext cx="7772400" cy="720080"/>
          </a:xfrm>
        </p:spPr>
        <p:txBody>
          <a:bodyPr/>
          <a:lstStyle/>
          <a:p>
            <a:r>
              <a:rPr lang="fr-CH" dirty="0" smtClean="0"/>
              <a:t>Grille des fonctions</a:t>
            </a:r>
            <a:endParaRPr lang="fr-CH" dirty="0"/>
          </a:p>
        </p:txBody>
      </p:sp>
      <p:pic>
        <p:nvPicPr>
          <p:cNvPr id="5" name="Image 4"/>
          <p:cNvPicPr>
            <a:picLocks noChangeAspect="1"/>
          </p:cNvPicPr>
          <p:nvPr/>
        </p:nvPicPr>
        <p:blipFill>
          <a:blip r:embed="rId3"/>
          <a:stretch>
            <a:fillRect/>
          </a:stretch>
        </p:blipFill>
        <p:spPr>
          <a:xfrm>
            <a:off x="592446" y="1916832"/>
            <a:ext cx="7865754" cy="2160240"/>
          </a:xfrm>
          <a:prstGeom prst="rect">
            <a:avLst/>
          </a:prstGeom>
        </p:spPr>
      </p:pic>
    </p:spTree>
    <p:extLst>
      <p:ext uri="{BB962C8B-B14F-4D97-AF65-F5344CB8AC3E}">
        <p14:creationId xmlns:p14="http://schemas.microsoft.com/office/powerpoint/2010/main" val="17505274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3528" y="908720"/>
            <a:ext cx="7772400" cy="648072"/>
          </a:xfrm>
        </p:spPr>
        <p:txBody>
          <a:bodyPr/>
          <a:lstStyle/>
          <a:p>
            <a:r>
              <a:rPr lang="fr-CH" dirty="0" smtClean="0"/>
              <a:t>Directive sur les évaluations</a:t>
            </a:r>
            <a:endParaRPr lang="fr-CH" dirty="0"/>
          </a:p>
        </p:txBody>
      </p:sp>
      <p:sp>
        <p:nvSpPr>
          <p:cNvPr id="5" name="Rectangle 4"/>
          <p:cNvSpPr/>
          <p:nvPr/>
        </p:nvSpPr>
        <p:spPr>
          <a:xfrm>
            <a:off x="611560" y="1844824"/>
            <a:ext cx="8208912" cy="3123932"/>
          </a:xfrm>
          <a:prstGeom prst="rect">
            <a:avLst/>
          </a:prstGeom>
        </p:spPr>
        <p:txBody>
          <a:bodyPr wrap="square">
            <a:spAutoFit/>
          </a:bodyPr>
          <a:lstStyle/>
          <a:p>
            <a:pPr lvl="0">
              <a:spcAft>
                <a:spcPts val="600"/>
              </a:spcAft>
            </a:pPr>
            <a:r>
              <a:rPr lang="fr-CH" sz="2400" b="1" dirty="0">
                <a:solidFill>
                  <a:srgbClr val="000000"/>
                </a:solidFill>
                <a:latin typeface="Verdana" panose="020B0604030504040204" pitchFamily="34" charset="0"/>
              </a:rPr>
              <a:t>Art. 3 : Objet</a:t>
            </a:r>
          </a:p>
          <a:p>
            <a:pPr lvl="0"/>
            <a:r>
              <a:rPr lang="fr-CH" sz="2400" dirty="0" smtClean="0">
                <a:solidFill>
                  <a:srgbClr val="000000"/>
                </a:solidFill>
                <a:latin typeface="Verdana" panose="020B0604030504040204" pitchFamily="34" charset="0"/>
              </a:rPr>
              <a:t>2 </a:t>
            </a:r>
            <a:r>
              <a:rPr lang="fr-CH" sz="2400" dirty="0">
                <a:solidFill>
                  <a:srgbClr val="000000"/>
                </a:solidFill>
                <a:latin typeface="Verdana" panose="020B0604030504040204" pitchFamily="34" charset="0"/>
              </a:rPr>
              <a:t>Toute nouvelle fonction mise en place doit faire l’objet d’une évaluation. D’autres fonctions </a:t>
            </a:r>
          </a:p>
          <a:p>
            <a:pPr lvl="0"/>
            <a:r>
              <a:rPr lang="fr-CH" sz="2400" dirty="0">
                <a:solidFill>
                  <a:srgbClr val="000000"/>
                </a:solidFill>
                <a:latin typeface="Verdana" panose="020B0604030504040204" pitchFamily="34" charset="0"/>
              </a:rPr>
              <a:t>peuvent être évaluées à la demande d’</a:t>
            </a:r>
            <a:r>
              <a:rPr lang="fr-CH" sz="2400" dirty="0" err="1">
                <a:solidFill>
                  <a:srgbClr val="000000"/>
                </a:solidFill>
                <a:latin typeface="Verdana" panose="020B0604030504040204" pitchFamily="34" charset="0"/>
              </a:rPr>
              <a:t>un-e</a:t>
            </a:r>
            <a:r>
              <a:rPr lang="fr-CH" sz="2400" dirty="0">
                <a:solidFill>
                  <a:srgbClr val="000000"/>
                </a:solidFill>
                <a:latin typeface="Verdana" panose="020B0604030504040204" pitchFamily="34" charset="0"/>
              </a:rPr>
              <a:t> </a:t>
            </a:r>
            <a:r>
              <a:rPr lang="fr-CH" sz="2400" dirty="0" err="1">
                <a:solidFill>
                  <a:srgbClr val="000000"/>
                </a:solidFill>
                <a:latin typeface="Verdana" panose="020B0604030504040204" pitchFamily="34" charset="0"/>
              </a:rPr>
              <a:t>employé-e</a:t>
            </a:r>
            <a:r>
              <a:rPr lang="fr-CH" sz="2400" dirty="0">
                <a:solidFill>
                  <a:srgbClr val="000000"/>
                </a:solidFill>
                <a:latin typeface="Verdana" panose="020B0604030504040204" pitchFamily="34" charset="0"/>
              </a:rPr>
              <a:t> ou d’une institution. Les évaluations sont </a:t>
            </a:r>
            <a:r>
              <a:rPr lang="fr-CH" sz="2400" dirty="0" smtClean="0">
                <a:solidFill>
                  <a:srgbClr val="000000"/>
                </a:solidFill>
                <a:latin typeface="Verdana" panose="020B0604030504040204" pitchFamily="34" charset="0"/>
              </a:rPr>
              <a:t> effectuées </a:t>
            </a:r>
            <a:r>
              <a:rPr lang="fr-CH" sz="2400" dirty="0">
                <a:solidFill>
                  <a:srgbClr val="000000"/>
                </a:solidFill>
                <a:latin typeface="Verdana" panose="020B0604030504040204" pitchFamily="34" charset="0"/>
              </a:rPr>
              <a:t>par le chef de projet RH. En cas de doute ou de contestation, elles sont soumises à la </a:t>
            </a:r>
          </a:p>
          <a:p>
            <a:pPr lvl="0"/>
            <a:r>
              <a:rPr lang="fr-CH" sz="2400" dirty="0">
                <a:solidFill>
                  <a:srgbClr val="000000"/>
                </a:solidFill>
                <a:latin typeface="Verdana" panose="020B0604030504040204" pitchFamily="34" charset="0"/>
              </a:rPr>
              <a:t>Commission paritaire.</a:t>
            </a:r>
            <a:endParaRPr kumimoji="0" lang="fr-CH" sz="2400" i="0" u="none" strike="noStrike" kern="1200" cap="none" spc="0" normalizeH="0" baseline="0" noProof="0" dirty="0">
              <a:ln>
                <a:noFill/>
              </a:ln>
              <a:solidFill>
                <a:srgbClr val="000000"/>
              </a:solidFill>
              <a:effectLst/>
              <a:uLnTx/>
              <a:uFillTx/>
              <a:latin typeface="Verdana" panose="020B0604030504040204" pitchFamily="34" charset="0"/>
            </a:endParaRPr>
          </a:p>
        </p:txBody>
      </p:sp>
    </p:spTree>
    <p:extLst>
      <p:ext uri="{BB962C8B-B14F-4D97-AF65-F5344CB8AC3E}">
        <p14:creationId xmlns:p14="http://schemas.microsoft.com/office/powerpoint/2010/main" val="1198956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908720"/>
            <a:ext cx="7772400" cy="648072"/>
          </a:xfrm>
        </p:spPr>
        <p:txBody>
          <a:bodyPr/>
          <a:lstStyle/>
          <a:p>
            <a:r>
              <a:rPr lang="fr-CH" dirty="0" smtClean="0"/>
              <a:t>Directive sur les évaluations</a:t>
            </a:r>
            <a:endParaRPr lang="fr-CH" dirty="0"/>
          </a:p>
        </p:txBody>
      </p:sp>
      <p:sp>
        <p:nvSpPr>
          <p:cNvPr id="5" name="Rectangle 4"/>
          <p:cNvSpPr/>
          <p:nvPr/>
        </p:nvSpPr>
        <p:spPr>
          <a:xfrm>
            <a:off x="604934" y="1916832"/>
            <a:ext cx="8316924" cy="3416320"/>
          </a:xfrm>
          <a:prstGeom prst="rect">
            <a:avLst/>
          </a:prstGeom>
        </p:spPr>
        <p:txBody>
          <a:bodyPr wrap="square">
            <a:spAutoFit/>
          </a:bodyPr>
          <a:lstStyle/>
          <a:p>
            <a:pPr lvl="0"/>
            <a:r>
              <a:rPr lang="fr-CH" sz="2400" b="1" dirty="0">
                <a:solidFill>
                  <a:srgbClr val="000000"/>
                </a:solidFill>
                <a:latin typeface="Verdana" panose="020B0604030504040204" pitchFamily="34" charset="0"/>
              </a:rPr>
              <a:t>Art. 5 : Evaluation demandée par l’institution </a:t>
            </a:r>
            <a:endParaRPr lang="fr-CH" sz="2400" b="1" dirty="0" smtClean="0">
              <a:solidFill>
                <a:srgbClr val="000000"/>
              </a:solidFill>
              <a:latin typeface="Verdana" panose="020B0604030504040204" pitchFamily="34" charset="0"/>
            </a:endParaRPr>
          </a:p>
          <a:p>
            <a:pPr lvl="0"/>
            <a:endParaRPr lang="fr-CH" b="1" dirty="0">
              <a:solidFill>
                <a:srgbClr val="000000"/>
              </a:solidFill>
              <a:latin typeface="Verdana" panose="020B0604030504040204" pitchFamily="34" charset="0"/>
            </a:endParaRPr>
          </a:p>
          <a:p>
            <a:pPr lvl="0"/>
            <a:r>
              <a:rPr lang="fr-CH" sz="2400" dirty="0">
                <a:solidFill>
                  <a:srgbClr val="000000"/>
                </a:solidFill>
                <a:latin typeface="Verdana" panose="020B0604030504040204" pitchFamily="34" charset="0"/>
              </a:rPr>
              <a:t>1 La demande est documentée et présentée par la direction ou, pour les grandes institutions, la </a:t>
            </a:r>
          </a:p>
          <a:p>
            <a:pPr lvl="0"/>
            <a:r>
              <a:rPr lang="fr-CH" sz="2400" dirty="0">
                <a:solidFill>
                  <a:srgbClr val="000000"/>
                </a:solidFill>
                <a:latin typeface="Verdana" panose="020B0604030504040204" pitchFamily="34" charset="0"/>
              </a:rPr>
              <a:t>direction RH</a:t>
            </a:r>
            <a:r>
              <a:rPr lang="fr-CH" sz="2400" dirty="0" smtClean="0">
                <a:solidFill>
                  <a:srgbClr val="000000"/>
                </a:solidFill>
                <a:latin typeface="Verdana" panose="020B0604030504040204" pitchFamily="34" charset="0"/>
              </a:rPr>
              <a:t>.</a:t>
            </a:r>
          </a:p>
          <a:p>
            <a:pPr lvl="0"/>
            <a:endParaRPr lang="fr-CH" sz="2400" dirty="0">
              <a:solidFill>
                <a:srgbClr val="000000"/>
              </a:solidFill>
              <a:latin typeface="Verdana" panose="020B0604030504040204" pitchFamily="34" charset="0"/>
            </a:endParaRPr>
          </a:p>
          <a:p>
            <a:pPr lvl="0"/>
            <a:r>
              <a:rPr lang="fr-CH" sz="2400" dirty="0">
                <a:solidFill>
                  <a:srgbClr val="000000"/>
                </a:solidFill>
                <a:latin typeface="Verdana" panose="020B0604030504040204" pitchFamily="34" charset="0"/>
              </a:rPr>
              <a:t>2 L’évaluation est discutée et négociée entre la direction ou, pour les grandes institutions, la </a:t>
            </a:r>
          </a:p>
          <a:p>
            <a:pPr lvl="0"/>
            <a:r>
              <a:rPr lang="fr-CH" sz="2400" dirty="0">
                <a:solidFill>
                  <a:srgbClr val="000000"/>
                </a:solidFill>
                <a:latin typeface="Verdana" panose="020B0604030504040204" pitchFamily="34" charset="0"/>
              </a:rPr>
              <a:t>direction RH, et le chef de projet RH</a:t>
            </a:r>
            <a:r>
              <a:rPr lang="fr-CH" sz="2400" dirty="0" smtClean="0">
                <a:solidFill>
                  <a:srgbClr val="000000"/>
                </a:solidFill>
                <a:latin typeface="Verdana" panose="020B0604030504040204" pitchFamily="34" charset="0"/>
              </a:rPr>
              <a:t>.</a:t>
            </a:r>
          </a:p>
        </p:txBody>
      </p:sp>
    </p:spTree>
    <p:extLst>
      <p:ext uri="{BB962C8B-B14F-4D97-AF65-F5344CB8AC3E}">
        <p14:creationId xmlns:p14="http://schemas.microsoft.com/office/powerpoint/2010/main" val="5362577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836712"/>
            <a:ext cx="7772400" cy="648072"/>
          </a:xfrm>
        </p:spPr>
        <p:txBody>
          <a:bodyPr/>
          <a:lstStyle/>
          <a:p>
            <a:r>
              <a:rPr lang="fr-CH" dirty="0" smtClean="0"/>
              <a:t>Directive sur les évaluations</a:t>
            </a:r>
            <a:endParaRPr lang="fr-CH" dirty="0"/>
          </a:p>
        </p:txBody>
      </p:sp>
      <p:sp>
        <p:nvSpPr>
          <p:cNvPr id="5" name="Rectangle 4"/>
          <p:cNvSpPr/>
          <p:nvPr/>
        </p:nvSpPr>
        <p:spPr>
          <a:xfrm>
            <a:off x="551451" y="1700808"/>
            <a:ext cx="8208912" cy="452431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CH" sz="2400" b="1"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Art. 5 : Evaluation demandée par l’institution </a:t>
            </a:r>
            <a:endParaRPr kumimoji="0" lang="fr-CH" sz="2400" b="1"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H"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H" sz="24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3 Dans la mesure où l’évaluation touche à la cohérence du système salarial (grille des fonctions,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H" sz="24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descriptions de fonctions modèles, cohérence inter et intra-institutions), ou en cas de désaccord,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H" sz="24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le chef de projet RH rapporte à la Commission paritaire, pour décision. Dans tous les cas, la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H" sz="24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Commission paritaire est informée</a:t>
            </a:r>
            <a:r>
              <a:rPr kumimoji="0" lang="fr-CH" sz="24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H" sz="24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H" sz="24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4 La décision est transmise à l’institution. La collocation entre en vigueur le mois suivant.</a:t>
            </a:r>
          </a:p>
        </p:txBody>
      </p:sp>
    </p:spTree>
    <p:extLst>
      <p:ext uri="{BB962C8B-B14F-4D97-AF65-F5344CB8AC3E}">
        <p14:creationId xmlns:p14="http://schemas.microsoft.com/office/powerpoint/2010/main" val="15803718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908720"/>
            <a:ext cx="7772400" cy="648072"/>
          </a:xfrm>
        </p:spPr>
        <p:txBody>
          <a:bodyPr/>
          <a:lstStyle/>
          <a:p>
            <a:r>
              <a:rPr lang="fr-CH" dirty="0" smtClean="0"/>
              <a:t>Directive sur les évaluations</a:t>
            </a:r>
            <a:endParaRPr lang="fr-CH" dirty="0"/>
          </a:p>
        </p:txBody>
      </p:sp>
      <p:sp>
        <p:nvSpPr>
          <p:cNvPr id="5" name="Rectangle 4"/>
          <p:cNvSpPr/>
          <p:nvPr/>
        </p:nvSpPr>
        <p:spPr>
          <a:xfrm>
            <a:off x="467544" y="2060848"/>
            <a:ext cx="8316924" cy="3046988"/>
          </a:xfrm>
          <a:prstGeom prst="rect">
            <a:avLst/>
          </a:prstGeom>
        </p:spPr>
        <p:txBody>
          <a:bodyPr wrap="square">
            <a:spAutoFit/>
          </a:bodyPr>
          <a:lstStyle/>
          <a:p>
            <a:pPr lvl="0"/>
            <a:r>
              <a:rPr lang="fr-CH" sz="2400" b="1" dirty="0">
                <a:solidFill>
                  <a:srgbClr val="000000"/>
                </a:solidFill>
                <a:latin typeface="Verdana" panose="020B0604030504040204" pitchFamily="34" charset="0"/>
              </a:rPr>
              <a:t>Art. 6 : Evaluation demandée par </a:t>
            </a:r>
            <a:r>
              <a:rPr lang="fr-CH" sz="2400" b="1" dirty="0" smtClean="0">
                <a:solidFill>
                  <a:srgbClr val="000000"/>
                </a:solidFill>
                <a:latin typeface="Verdana" panose="020B0604030504040204" pitchFamily="34" charset="0"/>
              </a:rPr>
              <a:t>l’</a:t>
            </a:r>
            <a:r>
              <a:rPr lang="fr-CH" sz="2400" b="1" dirty="0" err="1" smtClean="0">
                <a:solidFill>
                  <a:srgbClr val="000000"/>
                </a:solidFill>
                <a:latin typeface="Verdana" panose="020B0604030504040204" pitchFamily="34" charset="0"/>
              </a:rPr>
              <a:t>employé-e</a:t>
            </a:r>
            <a:endParaRPr lang="fr-CH" sz="2400" b="1" dirty="0" smtClean="0">
              <a:solidFill>
                <a:srgbClr val="000000"/>
              </a:solidFill>
              <a:latin typeface="Verdana" panose="020B0604030504040204" pitchFamily="34" charset="0"/>
            </a:endParaRPr>
          </a:p>
          <a:p>
            <a:pPr lvl="0"/>
            <a:endParaRPr lang="fr-CH" b="1" dirty="0">
              <a:solidFill>
                <a:srgbClr val="000000"/>
              </a:solidFill>
              <a:latin typeface="Verdana" panose="020B0604030504040204" pitchFamily="34" charset="0"/>
            </a:endParaRPr>
          </a:p>
          <a:p>
            <a:pPr lvl="0"/>
            <a:r>
              <a:rPr lang="fr-CH" sz="2400" dirty="0">
                <a:solidFill>
                  <a:srgbClr val="000000"/>
                </a:solidFill>
                <a:latin typeface="Verdana" panose="020B0604030504040204" pitchFamily="34" charset="0"/>
              </a:rPr>
              <a:t>1 L’</a:t>
            </a:r>
            <a:r>
              <a:rPr lang="fr-CH" sz="2400" dirty="0" err="1">
                <a:solidFill>
                  <a:srgbClr val="000000"/>
                </a:solidFill>
                <a:latin typeface="Verdana" panose="020B0604030504040204" pitchFamily="34" charset="0"/>
              </a:rPr>
              <a:t>employé-e</a:t>
            </a:r>
            <a:r>
              <a:rPr lang="fr-CH" sz="2400" dirty="0">
                <a:solidFill>
                  <a:srgbClr val="000000"/>
                </a:solidFill>
                <a:latin typeface="Verdana" panose="020B0604030504040204" pitchFamily="34" charset="0"/>
              </a:rPr>
              <a:t> doit avoir, au préalable, exposé sa requête à sa direction</a:t>
            </a:r>
            <a:r>
              <a:rPr lang="fr-CH" sz="2400" dirty="0" smtClean="0">
                <a:solidFill>
                  <a:srgbClr val="000000"/>
                </a:solidFill>
                <a:latin typeface="Verdana" panose="020B0604030504040204" pitchFamily="34" charset="0"/>
              </a:rPr>
              <a:t>.</a:t>
            </a:r>
          </a:p>
          <a:p>
            <a:pPr lvl="0"/>
            <a:endParaRPr lang="fr-CH" sz="2400" dirty="0">
              <a:solidFill>
                <a:srgbClr val="000000"/>
              </a:solidFill>
              <a:latin typeface="Verdana" panose="020B0604030504040204" pitchFamily="34" charset="0"/>
            </a:endParaRPr>
          </a:p>
          <a:p>
            <a:pPr lvl="0"/>
            <a:r>
              <a:rPr lang="fr-CH" sz="2400" dirty="0">
                <a:solidFill>
                  <a:srgbClr val="000000"/>
                </a:solidFill>
                <a:latin typeface="Verdana" panose="020B0604030504040204" pitchFamily="34" charset="0"/>
              </a:rPr>
              <a:t>2 Si la direction accepte de soumettre la fonction à évaluation, la procédure de l’art. 5 (Evaluation </a:t>
            </a:r>
          </a:p>
          <a:p>
            <a:pPr lvl="0"/>
            <a:r>
              <a:rPr lang="fr-CH" sz="2400" dirty="0">
                <a:solidFill>
                  <a:srgbClr val="000000"/>
                </a:solidFill>
                <a:latin typeface="Verdana" panose="020B0604030504040204" pitchFamily="34" charset="0"/>
              </a:rPr>
              <a:t>demandée par l’institution) est appliquée</a:t>
            </a:r>
            <a:r>
              <a:rPr lang="fr-CH" sz="2400" dirty="0" smtClean="0">
                <a:solidFill>
                  <a:srgbClr val="000000"/>
                </a:solidFill>
                <a:latin typeface="Verdana" panose="020B0604030504040204" pitchFamily="34" charset="0"/>
              </a:rPr>
              <a:t>.</a:t>
            </a:r>
          </a:p>
        </p:txBody>
      </p:sp>
    </p:spTree>
    <p:extLst>
      <p:ext uri="{BB962C8B-B14F-4D97-AF65-F5344CB8AC3E}">
        <p14:creationId xmlns:p14="http://schemas.microsoft.com/office/powerpoint/2010/main" val="17972668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27584" y="789179"/>
            <a:ext cx="7772400" cy="648072"/>
          </a:xfrm>
        </p:spPr>
        <p:txBody>
          <a:bodyPr/>
          <a:lstStyle/>
          <a:p>
            <a:r>
              <a:rPr lang="fr-CH" dirty="0" smtClean="0"/>
              <a:t>Directive sur les évaluations</a:t>
            </a:r>
            <a:endParaRPr lang="fr-CH" dirty="0"/>
          </a:p>
        </p:txBody>
      </p:sp>
      <p:sp>
        <p:nvSpPr>
          <p:cNvPr id="5" name="Rectangle 4"/>
          <p:cNvSpPr/>
          <p:nvPr/>
        </p:nvSpPr>
        <p:spPr>
          <a:xfrm>
            <a:off x="555322" y="1556792"/>
            <a:ext cx="8316924" cy="486287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CH" sz="2400" b="1"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Art. 6 : Evaluation demandée par </a:t>
            </a:r>
            <a:r>
              <a:rPr kumimoji="0" lang="fr-CH" sz="2400" b="1"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rPr>
              <a:t>l’</a:t>
            </a:r>
            <a:r>
              <a:rPr kumimoji="0" lang="fr-CH" sz="2400" b="1" i="0" u="none" strike="noStrike" kern="1200" cap="none" spc="0" normalizeH="0" baseline="0" noProof="0" dirty="0" err="1" smtClean="0">
                <a:ln>
                  <a:noFill/>
                </a:ln>
                <a:solidFill>
                  <a:srgbClr val="000000"/>
                </a:solidFill>
                <a:effectLst/>
                <a:uLnTx/>
                <a:uFillTx/>
                <a:latin typeface="Verdana" panose="020B0604030504040204" pitchFamily="34" charset="0"/>
                <a:ea typeface="+mn-ea"/>
                <a:cs typeface="+mn-cs"/>
              </a:rPr>
              <a:t>employé-e</a:t>
            </a:r>
            <a:endParaRPr kumimoji="0" lang="fr-CH" sz="2400" b="1"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H" sz="1200" b="1"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fr-CH" sz="22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rPr>
              <a:t>3 </a:t>
            </a:r>
            <a:r>
              <a:rPr kumimoji="0" lang="fr-CH" sz="22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Si la direction refuse de soumettre la fonction à évaluation :</a:t>
            </a:r>
          </a:p>
          <a:p>
            <a:pPr marL="457200" marR="0" lvl="0" indent="-457200" algn="l" defTabSz="914400" rtl="0" eaLnBrk="1" fontAlgn="auto" latinLnBrk="0" hangingPunct="1">
              <a:lnSpc>
                <a:spcPct val="100000"/>
              </a:lnSpc>
              <a:spcBef>
                <a:spcPts val="0"/>
              </a:spcBef>
              <a:spcAft>
                <a:spcPts val="0"/>
              </a:spcAft>
              <a:buClrTx/>
              <a:buSzTx/>
              <a:buFont typeface="+mj-lt"/>
              <a:buAutoNum type="alphaLcParenR"/>
              <a:tabLst/>
              <a:defRPr/>
            </a:pPr>
            <a:r>
              <a:rPr kumimoji="0" lang="fr-CH" sz="22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rPr>
              <a:t>L’</a:t>
            </a:r>
            <a:r>
              <a:rPr kumimoji="0" lang="fr-CH" sz="2200" b="0" i="0" u="none" strike="noStrike" kern="1200" cap="none" spc="0" normalizeH="0" baseline="0" noProof="0" dirty="0" err="1" smtClean="0">
                <a:ln>
                  <a:noFill/>
                </a:ln>
                <a:solidFill>
                  <a:srgbClr val="000000"/>
                </a:solidFill>
                <a:effectLst/>
                <a:uLnTx/>
                <a:uFillTx/>
                <a:latin typeface="Verdana" panose="020B0604030504040204" pitchFamily="34" charset="0"/>
                <a:ea typeface="+mn-ea"/>
                <a:cs typeface="+mn-cs"/>
              </a:rPr>
              <a:t>employé-e</a:t>
            </a:r>
            <a:r>
              <a:rPr kumimoji="0" lang="fr-CH" sz="22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rPr>
              <a:t> </a:t>
            </a:r>
            <a:r>
              <a:rPr kumimoji="0" lang="fr-CH" sz="22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peut solliciter la COMPA.</a:t>
            </a:r>
          </a:p>
          <a:p>
            <a:pPr marL="457200" marR="0" lvl="0" indent="-457200" algn="l" defTabSz="914400" rtl="0" eaLnBrk="1" fontAlgn="auto" latinLnBrk="0" hangingPunct="1">
              <a:lnSpc>
                <a:spcPct val="100000"/>
              </a:lnSpc>
              <a:spcBef>
                <a:spcPts val="0"/>
              </a:spcBef>
              <a:spcAft>
                <a:spcPts val="0"/>
              </a:spcAft>
              <a:buClrTx/>
              <a:buSzTx/>
              <a:buFont typeface="+mj-lt"/>
              <a:buAutoNum type="alphaLcParenR"/>
              <a:tabLst/>
              <a:defRPr/>
            </a:pPr>
            <a:r>
              <a:rPr kumimoji="0" lang="fr-CH" sz="22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rPr>
              <a:t>Le </a:t>
            </a:r>
            <a:r>
              <a:rPr kumimoji="0" lang="fr-CH" sz="22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chef de projet RH documente le dossier. Il sollicite l’avis de la direction. Il peut s’appuyer </a:t>
            </a:r>
            <a:r>
              <a:rPr kumimoji="0" lang="fr-CH" sz="22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rPr>
              <a:t>sur </a:t>
            </a:r>
            <a:r>
              <a:rPr kumimoji="0" lang="fr-CH" sz="22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deux membres de la COMPA.</a:t>
            </a:r>
          </a:p>
          <a:p>
            <a:pPr marL="457200" marR="0" lvl="0" indent="-457200" algn="l" defTabSz="914400" rtl="0" eaLnBrk="1" fontAlgn="auto" latinLnBrk="0" hangingPunct="1">
              <a:lnSpc>
                <a:spcPct val="100000"/>
              </a:lnSpc>
              <a:spcBef>
                <a:spcPts val="0"/>
              </a:spcBef>
              <a:spcAft>
                <a:spcPts val="0"/>
              </a:spcAft>
              <a:buClrTx/>
              <a:buSzTx/>
              <a:buFont typeface="+mj-lt"/>
              <a:buAutoNum type="alphaLcParenR"/>
              <a:tabLst/>
              <a:defRPr/>
            </a:pPr>
            <a:r>
              <a:rPr kumimoji="0" lang="fr-CH" sz="22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rPr>
              <a:t>Le </a:t>
            </a:r>
            <a:r>
              <a:rPr kumimoji="0" lang="fr-CH" sz="22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chef de projet RH rapporte à la COMPA, pour décision.</a:t>
            </a:r>
          </a:p>
          <a:p>
            <a:pPr marL="457200" marR="0" lvl="0" indent="-457200" algn="l" defTabSz="914400" rtl="0" eaLnBrk="1" fontAlgn="auto" latinLnBrk="0" hangingPunct="1">
              <a:lnSpc>
                <a:spcPct val="100000"/>
              </a:lnSpc>
              <a:spcBef>
                <a:spcPts val="0"/>
              </a:spcBef>
              <a:spcAft>
                <a:spcPts val="0"/>
              </a:spcAft>
              <a:buClrTx/>
              <a:buSzTx/>
              <a:buFont typeface="+mj-lt"/>
              <a:buAutoNum type="alphaLcParenR"/>
              <a:tabLst/>
              <a:defRPr/>
            </a:pPr>
            <a:r>
              <a:rPr kumimoji="0" lang="fr-CH" sz="22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rPr>
              <a:t>La </a:t>
            </a:r>
            <a:r>
              <a:rPr kumimoji="0" lang="fr-CH" sz="22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décision est transmise à l’</a:t>
            </a:r>
            <a:r>
              <a:rPr kumimoji="0" lang="fr-CH" sz="2200" b="0" i="0" u="none" strike="noStrike" kern="1200" cap="none" spc="0" normalizeH="0" baseline="0" noProof="0" dirty="0" err="1">
                <a:ln>
                  <a:noFill/>
                </a:ln>
                <a:solidFill>
                  <a:srgbClr val="000000"/>
                </a:solidFill>
                <a:effectLst/>
                <a:uLnTx/>
                <a:uFillTx/>
                <a:latin typeface="Verdana" panose="020B0604030504040204" pitchFamily="34" charset="0"/>
                <a:ea typeface="+mn-ea"/>
                <a:cs typeface="+mn-cs"/>
              </a:rPr>
              <a:t>employé-e</a:t>
            </a:r>
            <a:r>
              <a:rPr kumimoji="0" lang="fr-CH" sz="22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 ainsi qu’à l’institution.</a:t>
            </a:r>
          </a:p>
          <a:p>
            <a:pPr marL="457200" marR="0" lvl="0" indent="-457200" algn="l" defTabSz="914400" rtl="0" eaLnBrk="1" fontAlgn="auto" latinLnBrk="0" hangingPunct="1">
              <a:lnSpc>
                <a:spcPct val="100000"/>
              </a:lnSpc>
              <a:spcBef>
                <a:spcPts val="0"/>
              </a:spcBef>
              <a:spcAft>
                <a:spcPts val="0"/>
              </a:spcAft>
              <a:buClrTx/>
              <a:buSzTx/>
              <a:buFont typeface="+mj-lt"/>
              <a:buAutoNum type="alphaLcParenR"/>
              <a:tabLst/>
              <a:defRPr/>
            </a:pPr>
            <a:r>
              <a:rPr kumimoji="0" lang="fr-CH" sz="22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rPr>
              <a:t>En </a:t>
            </a:r>
            <a:r>
              <a:rPr kumimoji="0" lang="fr-CH" sz="22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cas de changement, la nouvelle collocation entre en vigueur le mois suivant.</a:t>
            </a:r>
          </a:p>
        </p:txBody>
      </p:sp>
    </p:spTree>
    <p:extLst>
      <p:ext uri="{BB962C8B-B14F-4D97-AF65-F5344CB8AC3E}">
        <p14:creationId xmlns:p14="http://schemas.microsoft.com/office/powerpoint/2010/main" val="462574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124744"/>
            <a:ext cx="7772400" cy="794519"/>
          </a:xfrm>
        </p:spPr>
        <p:txBody>
          <a:bodyPr/>
          <a:lstStyle/>
          <a:p>
            <a:r>
              <a:rPr lang="fr-CH" dirty="0" smtClean="0"/>
              <a:t>Evaluation des fonctions</a:t>
            </a:r>
            <a:endParaRPr lang="fr-CH" dirty="0"/>
          </a:p>
        </p:txBody>
      </p:sp>
      <p:sp>
        <p:nvSpPr>
          <p:cNvPr id="3" name="Sous-titre 2"/>
          <p:cNvSpPr>
            <a:spLocks noGrp="1"/>
          </p:cNvSpPr>
          <p:nvPr>
            <p:ph type="subTitle" idx="1"/>
          </p:nvPr>
        </p:nvSpPr>
        <p:spPr>
          <a:xfrm>
            <a:off x="971600" y="2276872"/>
            <a:ext cx="7704856" cy="2880320"/>
          </a:xfrm>
        </p:spPr>
        <p:txBody>
          <a:bodyPr/>
          <a:lstStyle/>
          <a:p>
            <a:pPr algn="l"/>
            <a:r>
              <a:rPr lang="fr-CH" sz="2400" dirty="0">
                <a:solidFill>
                  <a:srgbClr val="000000"/>
                </a:solidFill>
                <a:latin typeface="Verdana" panose="020B0604030504040204" pitchFamily="34" charset="0"/>
              </a:rPr>
              <a:t>Le 23 avril 2003, la Commission plénière de la CCT Santé 21, présidée par Madame la conseillère d’Etat Monika </a:t>
            </a:r>
            <a:r>
              <a:rPr lang="fr-CH" sz="2400" dirty="0" err="1">
                <a:solidFill>
                  <a:srgbClr val="000000"/>
                </a:solidFill>
                <a:latin typeface="Verdana" panose="020B0604030504040204" pitchFamily="34" charset="0"/>
              </a:rPr>
              <a:t>Dusong</a:t>
            </a:r>
            <a:r>
              <a:rPr lang="fr-CH" sz="2400" dirty="0">
                <a:solidFill>
                  <a:srgbClr val="000000"/>
                </a:solidFill>
                <a:latin typeface="Verdana" panose="020B0604030504040204" pitchFamily="34" charset="0"/>
              </a:rPr>
              <a:t> et composée de représentants de l’Etat, d’associations d’employeurs et d’employés et de syndicats a validé le choix de l’outil d’évaluation des fonctions et du système de rémunération.</a:t>
            </a:r>
            <a:endParaRPr lang="fr-CH" sz="2400" dirty="0" smtClean="0">
              <a:solidFill>
                <a:srgbClr val="000000"/>
              </a:solidFill>
              <a:latin typeface="Verdana" panose="020B0604030504040204" pitchFamily="34" charset="0"/>
            </a:endParaRPr>
          </a:p>
        </p:txBody>
      </p:sp>
    </p:spTree>
    <p:extLst>
      <p:ext uri="{BB962C8B-B14F-4D97-AF65-F5344CB8AC3E}">
        <p14:creationId xmlns:p14="http://schemas.microsoft.com/office/powerpoint/2010/main" val="14064470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980728"/>
            <a:ext cx="8856984" cy="648072"/>
          </a:xfrm>
        </p:spPr>
        <p:txBody>
          <a:bodyPr/>
          <a:lstStyle/>
          <a:p>
            <a:r>
              <a:rPr lang="fr-CH" dirty="0" smtClean="0"/>
              <a:t>Règlement sur la rémunération (RRE)</a:t>
            </a:r>
            <a:endParaRPr lang="fr-CH" dirty="0"/>
          </a:p>
        </p:txBody>
      </p:sp>
      <p:sp>
        <p:nvSpPr>
          <p:cNvPr id="5" name="Rectangle 4"/>
          <p:cNvSpPr/>
          <p:nvPr/>
        </p:nvSpPr>
        <p:spPr>
          <a:xfrm>
            <a:off x="737574" y="2204864"/>
            <a:ext cx="7794866" cy="3108543"/>
          </a:xfrm>
          <a:prstGeom prst="rect">
            <a:avLst/>
          </a:prstGeom>
        </p:spPr>
        <p:txBody>
          <a:bodyPr wrap="square">
            <a:spAutoFit/>
          </a:bodyPr>
          <a:lstStyle/>
          <a:p>
            <a:pPr lvl="0"/>
            <a:r>
              <a:rPr lang="fr-CH" sz="2800" dirty="0">
                <a:solidFill>
                  <a:srgbClr val="000000"/>
                </a:solidFill>
                <a:latin typeface="Verdana" panose="020B0604030504040204" pitchFamily="34" charset="0"/>
              </a:rPr>
              <a:t>Annexé à la CCT, il constitue la base du système. </a:t>
            </a:r>
            <a:endParaRPr lang="fr-CH" sz="2800" dirty="0" smtClean="0">
              <a:solidFill>
                <a:srgbClr val="000000"/>
              </a:solidFill>
              <a:latin typeface="Verdana" panose="020B0604030504040204" pitchFamily="34" charset="0"/>
            </a:endParaRPr>
          </a:p>
          <a:p>
            <a:pPr lvl="0"/>
            <a:endParaRPr lang="fr-CH" sz="2800" dirty="0">
              <a:solidFill>
                <a:srgbClr val="000000"/>
              </a:solidFill>
              <a:latin typeface="Verdana" panose="020B0604030504040204" pitchFamily="34" charset="0"/>
            </a:endParaRPr>
          </a:p>
          <a:p>
            <a:pPr lvl="0"/>
            <a:r>
              <a:rPr lang="fr-CH" sz="2800" dirty="0" smtClean="0">
                <a:solidFill>
                  <a:srgbClr val="000000"/>
                </a:solidFill>
                <a:latin typeface="Verdana" panose="020B0604030504040204" pitchFamily="34" charset="0"/>
              </a:rPr>
              <a:t>La </a:t>
            </a:r>
            <a:r>
              <a:rPr lang="fr-CH" sz="2800" dirty="0">
                <a:solidFill>
                  <a:srgbClr val="000000"/>
                </a:solidFill>
                <a:latin typeface="Verdana" panose="020B0604030504040204" pitchFamily="34" charset="0"/>
              </a:rPr>
              <a:t>fixation du salaire à l'engagement, comme les modalités applicables en cas de mutation, y sont décrites précisément.  </a:t>
            </a:r>
            <a:endParaRPr kumimoji="0" lang="fr-CH" sz="24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21876359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7514" y="1052736"/>
            <a:ext cx="8856984" cy="648072"/>
          </a:xfrm>
        </p:spPr>
        <p:txBody>
          <a:bodyPr/>
          <a:lstStyle/>
          <a:p>
            <a:r>
              <a:rPr lang="fr-CH" dirty="0" smtClean="0"/>
              <a:t>Règlement sur la rémunération (RRE)</a:t>
            </a:r>
            <a:endParaRPr lang="fr-CH" dirty="0"/>
          </a:p>
        </p:txBody>
      </p:sp>
      <p:sp>
        <p:nvSpPr>
          <p:cNvPr id="5" name="Rectangle 4"/>
          <p:cNvSpPr/>
          <p:nvPr/>
        </p:nvSpPr>
        <p:spPr>
          <a:xfrm>
            <a:off x="467544" y="2060848"/>
            <a:ext cx="8316924" cy="3539430"/>
          </a:xfrm>
          <a:prstGeom prst="rect">
            <a:avLst/>
          </a:prstGeom>
        </p:spPr>
        <p:txBody>
          <a:bodyPr wrap="square">
            <a:spAutoFit/>
          </a:bodyPr>
          <a:lstStyle/>
          <a:p>
            <a:pPr lvl="0"/>
            <a:r>
              <a:rPr lang="fr-CH" sz="2800" b="1" dirty="0">
                <a:solidFill>
                  <a:srgbClr val="000000"/>
                </a:solidFill>
                <a:latin typeface="Verdana" panose="020B0604030504040204" pitchFamily="34" charset="0"/>
              </a:rPr>
              <a:t>3. SALAIRE / </a:t>
            </a:r>
            <a:r>
              <a:rPr lang="fr-CH" sz="2800" b="1" dirty="0" smtClean="0">
                <a:solidFill>
                  <a:srgbClr val="000000"/>
                </a:solidFill>
                <a:latin typeface="Verdana" panose="020B0604030504040204" pitchFamily="34" charset="0"/>
              </a:rPr>
              <a:t>Définitions</a:t>
            </a:r>
          </a:p>
          <a:p>
            <a:pPr lvl="0"/>
            <a:endParaRPr lang="fr-CH" sz="2000" b="1" dirty="0">
              <a:solidFill>
                <a:srgbClr val="000000"/>
              </a:solidFill>
              <a:latin typeface="Verdana" panose="020B0604030504040204" pitchFamily="34" charset="0"/>
            </a:endParaRPr>
          </a:p>
          <a:p>
            <a:pPr lvl="0"/>
            <a:r>
              <a:rPr lang="fr-CH" sz="2800" dirty="0" smtClean="0">
                <a:solidFill>
                  <a:srgbClr val="000000"/>
                </a:solidFill>
                <a:latin typeface="Verdana" panose="020B0604030504040204" pitchFamily="34" charset="0"/>
              </a:rPr>
              <a:t>3 Le </a:t>
            </a:r>
            <a:r>
              <a:rPr lang="fr-CH" sz="2800" dirty="0">
                <a:solidFill>
                  <a:srgbClr val="000000"/>
                </a:solidFill>
                <a:latin typeface="Verdana" panose="020B0604030504040204" pitchFamily="34" charset="0"/>
              </a:rPr>
              <a:t>salaire payé à l'heure est calculé sur le salaire mensuel divisé par 177.67. Pour tenir compte des vacances et des jours fériés, il est majoré conformément à l'annexe intitulée </a:t>
            </a:r>
            <a:r>
              <a:rPr lang="fr-CH" sz="2800" b="1" dirty="0" smtClean="0">
                <a:solidFill>
                  <a:srgbClr val="1DA8DE"/>
                </a:solidFill>
                <a:latin typeface="Verdana" panose="020B0604030504040204" pitchFamily="34" charset="0"/>
                <a:hlinkClick r:id="rId3"/>
              </a:rPr>
              <a:t>Tableau </a:t>
            </a:r>
            <a:r>
              <a:rPr lang="fr-CH" sz="2800" b="1" dirty="0">
                <a:solidFill>
                  <a:srgbClr val="1DA8DE"/>
                </a:solidFill>
                <a:latin typeface="Verdana" panose="020B0604030504040204" pitchFamily="34" charset="0"/>
                <a:hlinkClick r:id="rId3"/>
              </a:rPr>
              <a:t>de majoration sur </a:t>
            </a:r>
            <a:r>
              <a:rPr lang="fr-CH" sz="2800" b="1" dirty="0" smtClean="0">
                <a:solidFill>
                  <a:srgbClr val="1DA8DE"/>
                </a:solidFill>
                <a:latin typeface="Verdana" panose="020B0604030504040204" pitchFamily="34" charset="0"/>
                <a:hlinkClick r:id="rId3"/>
              </a:rPr>
              <a:t>salaire</a:t>
            </a:r>
            <a:endParaRPr kumimoji="0" lang="fr-CH" sz="16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30078538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87016" y="908720"/>
            <a:ext cx="8856984" cy="648072"/>
          </a:xfrm>
        </p:spPr>
        <p:txBody>
          <a:bodyPr/>
          <a:lstStyle/>
          <a:p>
            <a:r>
              <a:rPr lang="fr-CH" dirty="0" smtClean="0"/>
              <a:t>Règlement sur la rémunération (RRE)</a:t>
            </a:r>
            <a:endParaRPr lang="fr-CH" dirty="0"/>
          </a:p>
        </p:txBody>
      </p:sp>
      <p:sp>
        <p:nvSpPr>
          <p:cNvPr id="5" name="Rectangle 4"/>
          <p:cNvSpPr/>
          <p:nvPr/>
        </p:nvSpPr>
        <p:spPr>
          <a:xfrm>
            <a:off x="467544" y="1844824"/>
            <a:ext cx="8316924" cy="4355038"/>
          </a:xfrm>
          <a:prstGeom prst="rect">
            <a:avLst/>
          </a:prstGeom>
        </p:spPr>
        <p:txBody>
          <a:bodyPr wrap="square">
            <a:spAutoFit/>
          </a:bodyPr>
          <a:lstStyle/>
          <a:p>
            <a:pPr>
              <a:spcAft>
                <a:spcPts val="600"/>
              </a:spcAft>
            </a:pPr>
            <a:r>
              <a:rPr lang="fr-CH" sz="2800" b="1" dirty="0">
                <a:solidFill>
                  <a:srgbClr val="000000"/>
                </a:solidFill>
                <a:latin typeface="Verdana" panose="020B0604030504040204" pitchFamily="34" charset="0"/>
              </a:rPr>
              <a:t>4. Échelle</a:t>
            </a:r>
          </a:p>
          <a:p>
            <a:pPr>
              <a:spcAft>
                <a:spcPts val="1200"/>
              </a:spcAft>
              <a:buFont typeface="+mj-lt"/>
              <a:buAutoNum type="arabicPeriod"/>
            </a:pPr>
            <a:r>
              <a:rPr lang="fr-CH" sz="2800" dirty="0" smtClean="0">
                <a:solidFill>
                  <a:srgbClr val="000000"/>
                </a:solidFill>
                <a:latin typeface="Verdana" panose="020B0604030504040204" pitchFamily="34" charset="0"/>
              </a:rPr>
              <a:t>L'échelle </a:t>
            </a:r>
            <a:r>
              <a:rPr lang="fr-CH" sz="2800" dirty="0">
                <a:solidFill>
                  <a:srgbClr val="000000"/>
                </a:solidFill>
                <a:latin typeface="Verdana" panose="020B0604030504040204" pitchFamily="34" charset="0"/>
              </a:rPr>
              <a:t>salariale est présentée sous la forme d'un tableau fixant les montants annuels, mensuels et horaires des salaires. Le tableau de référence correspond à la grille salariale d’avril 2020.</a:t>
            </a:r>
          </a:p>
          <a:p>
            <a:pPr>
              <a:spcAft>
                <a:spcPts val="1200"/>
              </a:spcAft>
              <a:buFont typeface="+mj-lt"/>
              <a:buAutoNum type="arabicPeriod"/>
            </a:pPr>
            <a:r>
              <a:rPr lang="fr-CH" sz="2800" dirty="0" smtClean="0">
                <a:solidFill>
                  <a:srgbClr val="000000"/>
                </a:solidFill>
                <a:latin typeface="Verdana" panose="020B0604030504040204" pitchFamily="34" charset="0"/>
              </a:rPr>
              <a:t>(…)</a:t>
            </a:r>
            <a:endParaRPr lang="fr-CH" sz="2800" dirty="0">
              <a:solidFill>
                <a:srgbClr val="000000"/>
              </a:solidFill>
              <a:latin typeface="Verdana" panose="020B0604030504040204" pitchFamily="34" charset="0"/>
            </a:endParaRPr>
          </a:p>
          <a:p>
            <a:pPr>
              <a:spcAft>
                <a:spcPts val="1200"/>
              </a:spcAft>
              <a:buFont typeface="+mj-lt"/>
              <a:buAutoNum type="arabicPeriod"/>
            </a:pPr>
            <a:r>
              <a:rPr lang="fr-CH" sz="2800" dirty="0">
                <a:solidFill>
                  <a:srgbClr val="000000"/>
                </a:solidFill>
                <a:latin typeface="Verdana" panose="020B0604030504040204" pitchFamily="34" charset="0"/>
              </a:rPr>
              <a:t>La grille salariale est augmentée de +0.5% le 1er décembre 2022</a:t>
            </a:r>
            <a:endParaRPr lang="fr-CH" sz="28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24293601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2608" y="836712"/>
            <a:ext cx="8856984" cy="648072"/>
          </a:xfrm>
        </p:spPr>
        <p:txBody>
          <a:bodyPr/>
          <a:lstStyle/>
          <a:p>
            <a:r>
              <a:rPr lang="fr-CH" dirty="0" smtClean="0"/>
              <a:t>Règlement sur la rémunération (RRE)</a:t>
            </a:r>
            <a:endParaRPr lang="fr-CH" dirty="0"/>
          </a:p>
        </p:txBody>
      </p:sp>
      <p:sp>
        <p:nvSpPr>
          <p:cNvPr id="5" name="Rectangle 4"/>
          <p:cNvSpPr/>
          <p:nvPr/>
        </p:nvSpPr>
        <p:spPr>
          <a:xfrm>
            <a:off x="493440" y="1484784"/>
            <a:ext cx="8285856" cy="5370701"/>
          </a:xfrm>
          <a:prstGeom prst="rect">
            <a:avLst/>
          </a:prstGeom>
        </p:spPr>
        <p:txBody>
          <a:bodyPr wrap="square">
            <a:spAutoFit/>
          </a:bodyPr>
          <a:lstStyle/>
          <a:p>
            <a:pPr>
              <a:spcAft>
                <a:spcPts val="600"/>
              </a:spcAft>
            </a:pPr>
            <a:r>
              <a:rPr lang="fr-CH" sz="2800" b="1" dirty="0">
                <a:solidFill>
                  <a:srgbClr val="000000"/>
                </a:solidFill>
                <a:latin typeface="Verdana" panose="020B0604030504040204" pitchFamily="34" charset="0"/>
              </a:rPr>
              <a:t>5. Fixation du salaire</a:t>
            </a:r>
          </a:p>
          <a:p>
            <a:pPr>
              <a:buFont typeface="+mj-lt"/>
              <a:buAutoNum type="arabicPeriod"/>
            </a:pPr>
            <a:r>
              <a:rPr lang="fr-CH" sz="2400" dirty="0" smtClean="0">
                <a:solidFill>
                  <a:srgbClr val="000000"/>
                </a:solidFill>
                <a:latin typeface="Verdana" panose="020B0604030504040204" pitchFamily="34" charset="0"/>
              </a:rPr>
              <a:t>Chaque </a:t>
            </a:r>
            <a:r>
              <a:rPr lang="fr-CH" sz="2400" dirty="0">
                <a:solidFill>
                  <a:srgbClr val="000000"/>
                </a:solidFill>
                <a:latin typeface="Verdana" panose="020B0604030504040204" pitchFamily="34" charset="0"/>
              </a:rPr>
              <a:t>fonction est colloquée dans une chaîne et dans une classe de la grille des fonctions</a:t>
            </a:r>
            <a:r>
              <a:rPr lang="fr-CH" sz="2400" dirty="0" smtClean="0">
                <a:solidFill>
                  <a:srgbClr val="000000"/>
                </a:solidFill>
                <a:latin typeface="Verdana" panose="020B0604030504040204" pitchFamily="34" charset="0"/>
              </a:rPr>
              <a:t>.</a:t>
            </a:r>
            <a:br>
              <a:rPr lang="fr-CH" sz="2400" dirty="0" smtClean="0">
                <a:solidFill>
                  <a:srgbClr val="000000"/>
                </a:solidFill>
                <a:latin typeface="Verdana" panose="020B0604030504040204" pitchFamily="34" charset="0"/>
              </a:rPr>
            </a:br>
            <a:endParaRPr lang="fr-CH" dirty="0">
              <a:solidFill>
                <a:srgbClr val="000000"/>
              </a:solidFill>
              <a:latin typeface="Verdana" panose="020B0604030504040204" pitchFamily="34" charset="0"/>
            </a:endParaRPr>
          </a:p>
          <a:p>
            <a:pPr>
              <a:buFont typeface="+mj-lt"/>
              <a:buAutoNum type="arabicPeriod"/>
            </a:pPr>
            <a:r>
              <a:rPr lang="fr-CH" sz="2400" dirty="0">
                <a:solidFill>
                  <a:srgbClr val="000000"/>
                </a:solidFill>
                <a:latin typeface="Verdana" panose="020B0604030504040204" pitchFamily="34" charset="0"/>
              </a:rPr>
              <a:t>A l’engagement ou lors d’une mutation, l’</a:t>
            </a:r>
            <a:r>
              <a:rPr lang="fr-CH" sz="2400" dirty="0" err="1">
                <a:solidFill>
                  <a:srgbClr val="000000"/>
                </a:solidFill>
                <a:latin typeface="Verdana" panose="020B0604030504040204" pitchFamily="34" charset="0"/>
              </a:rPr>
              <a:t>employé-e</a:t>
            </a:r>
            <a:r>
              <a:rPr lang="fr-CH" sz="2400" dirty="0">
                <a:solidFill>
                  <a:srgbClr val="000000"/>
                </a:solidFill>
                <a:latin typeface="Verdana" panose="020B0604030504040204" pitchFamily="34" charset="0"/>
              </a:rPr>
              <a:t> ne disposant pas du titre requis est </a:t>
            </a:r>
            <a:r>
              <a:rPr lang="fr-CH" sz="2400" dirty="0" err="1">
                <a:solidFill>
                  <a:srgbClr val="000000"/>
                </a:solidFill>
                <a:latin typeface="Verdana" panose="020B0604030504040204" pitchFamily="34" charset="0"/>
              </a:rPr>
              <a:t>colloqué-e</a:t>
            </a:r>
            <a:r>
              <a:rPr lang="fr-CH" sz="2400" dirty="0">
                <a:solidFill>
                  <a:srgbClr val="000000"/>
                </a:solidFill>
                <a:latin typeface="Verdana" panose="020B0604030504040204" pitchFamily="34" charset="0"/>
              </a:rPr>
              <a:t> dans la classe prévue pour la fonction exercée et à l’échelon correspondant à son expérience. Toutefois, une retenue équivalente à deux échelons est opérée sur son salaire jusqu’à l’obtention du titre requis. Le montant de la retenue est calculé sur la base de l’échelon octroyé et n’est plus modifié par la suite.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H" sz="28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 </a:t>
            </a:r>
            <a:endParaRPr kumimoji="0" lang="fr-CH" sz="24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11157591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87016" y="836712"/>
            <a:ext cx="8856984" cy="648072"/>
          </a:xfrm>
        </p:spPr>
        <p:txBody>
          <a:bodyPr/>
          <a:lstStyle/>
          <a:p>
            <a:r>
              <a:rPr lang="fr-CH" dirty="0" smtClean="0"/>
              <a:t>Règlement sur la rémunération (RRE)</a:t>
            </a:r>
            <a:endParaRPr lang="fr-CH" dirty="0"/>
          </a:p>
        </p:txBody>
      </p:sp>
      <p:sp>
        <p:nvSpPr>
          <p:cNvPr id="5" name="Rectangle 4"/>
          <p:cNvSpPr/>
          <p:nvPr/>
        </p:nvSpPr>
        <p:spPr>
          <a:xfrm>
            <a:off x="467544" y="1628800"/>
            <a:ext cx="7992888" cy="4662815"/>
          </a:xfrm>
          <a:prstGeom prst="rect">
            <a:avLst/>
          </a:prstGeom>
        </p:spPr>
        <p:txBody>
          <a:bodyPr wrap="square">
            <a:spAutoFit/>
          </a:bodyPr>
          <a:lstStyle/>
          <a:p>
            <a:r>
              <a:rPr lang="fr-CH" sz="2800" b="1" dirty="0" smtClean="0">
                <a:solidFill>
                  <a:srgbClr val="000000"/>
                </a:solidFill>
                <a:latin typeface="Verdana" panose="020B0604030504040204" pitchFamily="34" charset="0"/>
              </a:rPr>
              <a:t>5.1</a:t>
            </a:r>
            <a:r>
              <a:rPr lang="fr-CH" sz="2800" b="1" dirty="0">
                <a:solidFill>
                  <a:srgbClr val="000000"/>
                </a:solidFill>
                <a:latin typeface="Verdana" panose="020B0604030504040204" pitchFamily="34" charset="0"/>
              </a:rPr>
              <a:t>. A l’entrée en </a:t>
            </a:r>
            <a:r>
              <a:rPr lang="fr-CH" sz="2800" b="1" dirty="0" smtClean="0">
                <a:solidFill>
                  <a:srgbClr val="000000"/>
                </a:solidFill>
                <a:latin typeface="Verdana" panose="020B0604030504040204" pitchFamily="34" charset="0"/>
              </a:rPr>
              <a:t>service</a:t>
            </a:r>
          </a:p>
          <a:p>
            <a:pPr>
              <a:spcAft>
                <a:spcPts val="600"/>
              </a:spcAft>
              <a:buFont typeface="+mj-lt"/>
              <a:buAutoNum type="arabicPeriod"/>
            </a:pPr>
            <a:r>
              <a:rPr lang="fr-CH" sz="2400" dirty="0" smtClean="0">
                <a:solidFill>
                  <a:srgbClr val="000000"/>
                </a:solidFill>
                <a:latin typeface="Verdana" panose="020B0604030504040204" pitchFamily="34" charset="0"/>
              </a:rPr>
              <a:t>Le </a:t>
            </a:r>
            <a:r>
              <a:rPr lang="fr-CH" sz="2400" dirty="0">
                <a:solidFill>
                  <a:srgbClr val="000000"/>
                </a:solidFill>
                <a:latin typeface="Verdana" panose="020B0604030504040204" pitchFamily="34" charset="0"/>
              </a:rPr>
              <a:t>salaire est fixé en tenant compte de l’expérience acquise et attestée, dès l’âge légal de la majorité civile</a:t>
            </a:r>
            <a:r>
              <a:rPr lang="fr-CH" sz="2400" dirty="0" smtClean="0">
                <a:solidFill>
                  <a:srgbClr val="000000"/>
                </a:solidFill>
                <a:latin typeface="Verdana" panose="020B0604030504040204" pitchFamily="34" charset="0"/>
              </a:rPr>
              <a:t>.</a:t>
            </a:r>
            <a:br>
              <a:rPr lang="fr-CH" sz="2400" dirty="0" smtClean="0">
                <a:solidFill>
                  <a:srgbClr val="000000"/>
                </a:solidFill>
                <a:latin typeface="Verdana" panose="020B0604030504040204" pitchFamily="34" charset="0"/>
              </a:rPr>
            </a:br>
            <a:r>
              <a:rPr lang="fr-CH" sz="2400" dirty="0" smtClean="0">
                <a:solidFill>
                  <a:srgbClr val="000000"/>
                </a:solidFill>
                <a:latin typeface="Verdana" panose="020B0604030504040204" pitchFamily="34" charset="0"/>
              </a:rPr>
              <a:t>(…)</a:t>
            </a:r>
            <a:endParaRPr lang="fr-CH" sz="2400" dirty="0">
              <a:solidFill>
                <a:srgbClr val="000000"/>
              </a:solidFill>
              <a:latin typeface="Verdana" panose="020B0604030504040204" pitchFamily="34" charset="0"/>
            </a:endParaRPr>
          </a:p>
          <a:p>
            <a:r>
              <a:rPr lang="fr-CH" sz="2400" dirty="0" smtClean="0">
                <a:solidFill>
                  <a:srgbClr val="000000"/>
                </a:solidFill>
                <a:latin typeface="Verdana" panose="020B0604030504040204" pitchFamily="34" charset="0"/>
              </a:rPr>
              <a:t>8.Si </a:t>
            </a:r>
            <a:r>
              <a:rPr lang="fr-CH" sz="2400" dirty="0">
                <a:solidFill>
                  <a:srgbClr val="000000"/>
                </a:solidFill>
                <a:latin typeface="Verdana" panose="020B0604030504040204" pitchFamily="34" charset="0"/>
              </a:rPr>
              <a:t>l’employeur ne peut obtenir d’attestations, il valorise les années concernées comme expérience de vie au moins. Toutes les années d'expérience de vie ou professionnelle doivent être valorisées, à l’exception de l’expérience de l’année 2016, qui est mentionnée et qualifiée, mais qui n’est pas valorisée</a:t>
            </a:r>
            <a:r>
              <a:rPr lang="fr-CH" sz="2400" dirty="0" smtClean="0">
                <a:solidFill>
                  <a:srgbClr val="000000"/>
                </a:solidFill>
                <a:latin typeface="Verdana" panose="020B0604030504040204" pitchFamily="34" charset="0"/>
              </a:rPr>
              <a:t>.</a:t>
            </a:r>
            <a:endParaRPr lang="fr-CH" sz="28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31145682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87016" y="908720"/>
            <a:ext cx="8856984" cy="648072"/>
          </a:xfrm>
        </p:spPr>
        <p:txBody>
          <a:bodyPr/>
          <a:lstStyle/>
          <a:p>
            <a:r>
              <a:rPr lang="fr-CH" dirty="0" smtClean="0"/>
              <a:t>Règlement sur la rémunération (RRE)</a:t>
            </a:r>
            <a:endParaRPr lang="fr-CH" dirty="0"/>
          </a:p>
        </p:txBody>
      </p:sp>
      <p:sp>
        <p:nvSpPr>
          <p:cNvPr id="5" name="Rectangle 4"/>
          <p:cNvSpPr/>
          <p:nvPr/>
        </p:nvSpPr>
        <p:spPr>
          <a:xfrm>
            <a:off x="467544" y="1988840"/>
            <a:ext cx="8316924" cy="355481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fr-CH" sz="2800" b="1"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rPr>
              <a:t>5.1</a:t>
            </a:r>
            <a:r>
              <a:rPr kumimoji="0" lang="fr-CH" sz="2800" b="1"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 A l’entrée en </a:t>
            </a:r>
            <a:r>
              <a:rPr kumimoji="0" lang="fr-CH" sz="2800" b="1"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rPr>
              <a:t>service</a:t>
            </a:r>
          </a:p>
          <a:p>
            <a:pPr marL="0" marR="0" lvl="0" indent="0" algn="l" defTabSz="914400" rtl="0" eaLnBrk="1" fontAlgn="auto" latinLnBrk="0" hangingPunct="1">
              <a:lnSpc>
                <a:spcPct val="100000"/>
              </a:lnSpc>
              <a:spcBef>
                <a:spcPts val="0"/>
              </a:spcBef>
              <a:spcAft>
                <a:spcPts val="0"/>
              </a:spcAft>
              <a:buClrTx/>
              <a:buSzTx/>
              <a:tabLst/>
              <a:defRPr/>
            </a:pPr>
            <a:r>
              <a:rPr kumimoji="0" lang="fr-CH" sz="24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rPr>
              <a:t>10.Selon </a:t>
            </a:r>
            <a:r>
              <a:rPr kumimoji="0" lang="fr-CH" sz="24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les circonstances, l’employeur peut s’écarter, en l’argumentant, de plus ou moins deux échelons du résultat trouvé. Par circonstances, on entend notamment le salaire acquis par l’</a:t>
            </a:r>
            <a:r>
              <a:rPr kumimoji="0" lang="fr-CH" sz="2400" b="0" i="0" u="none" strike="noStrike" kern="1200" cap="none" spc="0" normalizeH="0" baseline="0" noProof="0" dirty="0" err="1">
                <a:ln>
                  <a:noFill/>
                </a:ln>
                <a:solidFill>
                  <a:srgbClr val="000000"/>
                </a:solidFill>
                <a:effectLst/>
                <a:uLnTx/>
                <a:uFillTx/>
                <a:latin typeface="Verdana" panose="020B0604030504040204" pitchFamily="34" charset="0"/>
                <a:ea typeface="+mn-ea"/>
                <a:cs typeface="+mn-cs"/>
              </a:rPr>
              <a:t>employé-e</a:t>
            </a:r>
            <a:r>
              <a:rPr kumimoji="0" lang="fr-CH" sz="24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 dans son activité précédente, la concurrence avec d’autres établissements, la difficulté de recrutement, certaines lacunes de l’</a:t>
            </a:r>
            <a:r>
              <a:rPr kumimoji="0" lang="fr-CH" sz="2400" b="0" i="0" u="none" strike="noStrike" kern="1200" cap="none" spc="0" normalizeH="0" baseline="0" noProof="0" dirty="0" err="1">
                <a:ln>
                  <a:noFill/>
                </a:ln>
                <a:solidFill>
                  <a:srgbClr val="000000"/>
                </a:solidFill>
                <a:effectLst/>
                <a:uLnTx/>
                <a:uFillTx/>
                <a:latin typeface="Verdana" panose="020B0604030504040204" pitchFamily="34" charset="0"/>
                <a:ea typeface="+mn-ea"/>
                <a:cs typeface="+mn-cs"/>
              </a:rPr>
              <a:t>employé-e</a:t>
            </a:r>
            <a:r>
              <a:rPr kumimoji="0" lang="fr-CH" sz="24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 ou la situation des salaires des futurs collègues</a:t>
            </a:r>
            <a:r>
              <a:rPr kumimoji="0" lang="fr-CH" sz="24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rPr>
              <a:t>.</a:t>
            </a:r>
          </a:p>
        </p:txBody>
      </p:sp>
    </p:spTree>
    <p:extLst>
      <p:ext uri="{BB962C8B-B14F-4D97-AF65-F5344CB8AC3E}">
        <p14:creationId xmlns:p14="http://schemas.microsoft.com/office/powerpoint/2010/main" val="4958016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4521" y="980728"/>
            <a:ext cx="8856984" cy="648072"/>
          </a:xfrm>
        </p:spPr>
        <p:txBody>
          <a:bodyPr/>
          <a:lstStyle/>
          <a:p>
            <a:r>
              <a:rPr lang="fr-CH" dirty="0" smtClean="0"/>
              <a:t>Règlement sur la rémunération (RRE)</a:t>
            </a:r>
            <a:endParaRPr lang="fr-CH" dirty="0"/>
          </a:p>
        </p:txBody>
      </p:sp>
      <p:sp>
        <p:nvSpPr>
          <p:cNvPr id="5" name="Rectangle 4"/>
          <p:cNvSpPr/>
          <p:nvPr/>
        </p:nvSpPr>
        <p:spPr>
          <a:xfrm>
            <a:off x="690565" y="1916832"/>
            <a:ext cx="8064896" cy="3616375"/>
          </a:xfrm>
          <a:prstGeom prst="rect">
            <a:avLst/>
          </a:prstGeom>
        </p:spPr>
        <p:txBody>
          <a:bodyPr wrap="square">
            <a:spAutoFit/>
          </a:bodyPr>
          <a:lstStyle/>
          <a:p>
            <a:pPr>
              <a:spcAft>
                <a:spcPts val="600"/>
              </a:spcAft>
            </a:pPr>
            <a:r>
              <a:rPr lang="fr-CH" sz="2800" b="1" dirty="0">
                <a:solidFill>
                  <a:srgbClr val="000000"/>
                </a:solidFill>
                <a:latin typeface="Verdana" panose="020B0604030504040204" pitchFamily="34" charset="0"/>
              </a:rPr>
              <a:t>5.2.1. Promotion</a:t>
            </a:r>
          </a:p>
          <a:p>
            <a:r>
              <a:rPr lang="fr-CH" sz="2800" dirty="0" smtClean="0">
                <a:solidFill>
                  <a:srgbClr val="000000"/>
                </a:solidFill>
                <a:latin typeface="Verdana" panose="020B0604030504040204" pitchFamily="34" charset="0"/>
              </a:rPr>
              <a:t>En </a:t>
            </a:r>
            <a:r>
              <a:rPr lang="fr-CH" sz="2800" dirty="0">
                <a:solidFill>
                  <a:srgbClr val="000000"/>
                </a:solidFill>
                <a:latin typeface="Verdana" panose="020B0604030504040204" pitchFamily="34" charset="0"/>
              </a:rPr>
              <a:t>cas de promotion, le salaire attribué pour la nouvelle fonction doit, à pourcentage d’activité égal, être supérieur d’au moins 5% au salaire acquis dans la fonction précédente, mais au maximum jusqu’au montant correspondant à l’échelon 25 de la nouvelle classe.</a:t>
            </a:r>
            <a:endParaRPr lang="fr-CH" sz="28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15436857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67544" y="1196752"/>
            <a:ext cx="8316924" cy="4770537"/>
          </a:xfrm>
          <a:prstGeom prst="rect">
            <a:avLst/>
          </a:prstGeom>
        </p:spPr>
        <p:txBody>
          <a:bodyPr wrap="square">
            <a:spAutoFit/>
          </a:bodyPr>
          <a:lstStyle/>
          <a:p>
            <a:pPr lvl="0" algn="ctr" eaLnBrk="0" fontAlgn="base" hangingPunct="0">
              <a:spcBef>
                <a:spcPct val="0"/>
              </a:spcBef>
              <a:spcAft>
                <a:spcPct val="0"/>
              </a:spcAft>
            </a:pPr>
            <a:r>
              <a:rPr lang="fr-FR" altLang="fr-FR" sz="1000" dirty="0">
                <a:solidFill>
                  <a:srgbClr val="000000"/>
                </a:solidFill>
                <a:latin typeface="Verdana" panose="020B0604030504040204" pitchFamily="34" charset="0"/>
              </a:rPr>
              <a:t> </a:t>
            </a:r>
            <a:r>
              <a:rPr lang="fr-FR" altLang="fr-FR" sz="2600" b="1" dirty="0">
                <a:solidFill>
                  <a:srgbClr val="1DA8DE"/>
                </a:solidFill>
                <a:latin typeface="Verdana" panose="020B0604030504040204" pitchFamily="34" charset="0"/>
                <a:hlinkClick r:id="rId3"/>
              </a:rPr>
              <a:t>Règle d'interprétation N°6 Mutation classe </a:t>
            </a:r>
            <a:r>
              <a:rPr lang="fr-FR" altLang="fr-FR" sz="2600" b="1" dirty="0" err="1">
                <a:solidFill>
                  <a:srgbClr val="1DA8DE"/>
                </a:solidFill>
                <a:latin typeface="Verdana" panose="020B0604030504040204" pitchFamily="34" charset="0"/>
                <a:hlinkClick r:id="rId3"/>
              </a:rPr>
              <a:t>supérieure_notion</a:t>
            </a:r>
            <a:r>
              <a:rPr lang="fr-FR" altLang="fr-FR" sz="2600" b="1" dirty="0">
                <a:solidFill>
                  <a:srgbClr val="1DA8DE"/>
                </a:solidFill>
                <a:latin typeface="Verdana" panose="020B0604030504040204" pitchFamily="34" charset="0"/>
                <a:hlinkClick r:id="rId3"/>
              </a:rPr>
              <a:t> de promotion.pdf</a:t>
            </a:r>
            <a:endParaRPr lang="fr-FR" altLang="fr-FR" sz="2600" dirty="0">
              <a:solidFill>
                <a:srgbClr val="000000"/>
              </a:solidFill>
              <a:latin typeface="Verdana" panose="020B0604030504040204" pitchFamily="34" charset="0"/>
            </a:endParaRPr>
          </a:p>
          <a:p>
            <a:pPr lvl="0"/>
            <a:endParaRPr lang="fr-CH" sz="2800" dirty="0" smtClean="0">
              <a:latin typeface="Verdana" panose="020B0604030504040204" pitchFamily="34" charset="0"/>
              <a:ea typeface="Verdana" panose="020B0604030504040204" pitchFamily="34" charset="0"/>
            </a:endParaRPr>
          </a:p>
          <a:p>
            <a:pPr lvl="0"/>
            <a:r>
              <a:rPr lang="fr-CH" sz="2800" dirty="0" smtClean="0">
                <a:latin typeface="Verdana" panose="020B0604030504040204" pitchFamily="34" charset="0"/>
                <a:ea typeface="Verdana" panose="020B0604030504040204" pitchFamily="34" charset="0"/>
              </a:rPr>
              <a:t>La </a:t>
            </a:r>
            <a:r>
              <a:rPr lang="fr-CH" sz="2800" dirty="0">
                <a:latin typeface="Verdana" panose="020B0604030504040204" pitchFamily="34" charset="0"/>
                <a:ea typeface="Verdana" panose="020B0604030504040204" pitchFamily="34" charset="0"/>
              </a:rPr>
              <a:t>notion de promotion s’applique à la mutation dans une fonction impliquant la prise de responsabilités hiérarchiques et colloquée dans une classe supérieure. </a:t>
            </a:r>
            <a:endParaRPr lang="fr-CH" sz="2800" dirty="0" smtClean="0">
              <a:latin typeface="Verdana" panose="020B0604030504040204" pitchFamily="34" charset="0"/>
              <a:ea typeface="Verdana" panose="020B0604030504040204" pitchFamily="34" charset="0"/>
            </a:endParaRPr>
          </a:p>
          <a:p>
            <a:pPr lvl="0"/>
            <a:r>
              <a:rPr lang="fr-CH" sz="2800" dirty="0" smtClean="0">
                <a:latin typeface="Verdana" panose="020B0604030504040204" pitchFamily="34" charset="0"/>
                <a:ea typeface="Verdana" panose="020B0604030504040204" pitchFamily="34" charset="0"/>
              </a:rPr>
              <a:t>Pour </a:t>
            </a:r>
            <a:r>
              <a:rPr lang="fr-CH" sz="2800" dirty="0">
                <a:latin typeface="Verdana" panose="020B0604030504040204" pitchFamily="34" charset="0"/>
                <a:ea typeface="Verdana" panose="020B0604030504040204" pitchFamily="34" charset="0"/>
              </a:rPr>
              <a:t>toute autre mutation dans une fonction colloquée dans une classe supérieure, l’art. 5.2. RRE s’applique. Le calcul de l’expérience acquise est effectué selon l’article 5.1 RRE.</a:t>
            </a:r>
            <a:endParaRPr kumimoji="0" lang="fr-CH" sz="2800" b="0" i="0"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endParaRPr>
          </a:p>
        </p:txBody>
      </p:sp>
      <p:sp>
        <p:nvSpPr>
          <p:cNvPr id="3" name="Rectangle 1"/>
          <p:cNvSpPr>
            <a:spLocks noChangeArrowheads="1"/>
          </p:cNvSpPr>
          <p:nvPr/>
        </p:nvSpPr>
        <p:spPr bwMode="auto">
          <a:xfrm>
            <a:off x="0" y="-76944"/>
            <a:ext cx="65" cy="1538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000" b="0" i="0" u="none" strike="noStrike" cap="none" normalizeH="0" baseline="0" dirty="0" smtClean="0">
              <a:ln>
                <a:noFill/>
              </a:ln>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22866391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87016" y="908720"/>
            <a:ext cx="8856984" cy="648072"/>
          </a:xfrm>
        </p:spPr>
        <p:txBody>
          <a:bodyPr/>
          <a:lstStyle/>
          <a:p>
            <a:r>
              <a:rPr lang="fr-CH" dirty="0" smtClean="0"/>
              <a:t>Règlement sur la rémunération (RRE)</a:t>
            </a:r>
            <a:endParaRPr lang="fr-CH" dirty="0"/>
          </a:p>
        </p:txBody>
      </p:sp>
      <p:sp>
        <p:nvSpPr>
          <p:cNvPr id="5" name="Rectangle 4"/>
          <p:cNvSpPr/>
          <p:nvPr/>
        </p:nvSpPr>
        <p:spPr>
          <a:xfrm>
            <a:off x="611052" y="1916832"/>
            <a:ext cx="8208912" cy="3770263"/>
          </a:xfrm>
          <a:prstGeom prst="rect">
            <a:avLst/>
          </a:prstGeom>
        </p:spPr>
        <p:txBody>
          <a:bodyPr wrap="square">
            <a:spAutoFit/>
          </a:bodyPr>
          <a:lstStyle/>
          <a:p>
            <a:pPr>
              <a:spcAft>
                <a:spcPts val="600"/>
              </a:spcAft>
            </a:pPr>
            <a:r>
              <a:rPr lang="fr-CH" sz="2800" b="1" dirty="0">
                <a:solidFill>
                  <a:srgbClr val="000000"/>
                </a:solidFill>
                <a:latin typeface="Verdana" panose="020B0604030504040204" pitchFamily="34" charset="0"/>
              </a:rPr>
              <a:t>6. Progression</a:t>
            </a:r>
            <a:endParaRPr lang="fr-CH" sz="2800" b="1" dirty="0" smtClean="0">
              <a:solidFill>
                <a:srgbClr val="000000"/>
              </a:solidFill>
              <a:latin typeface="Verdana" panose="020B0604030504040204" pitchFamily="34" charset="0"/>
            </a:endParaRPr>
          </a:p>
          <a:p>
            <a:pPr>
              <a:spcAft>
                <a:spcPts val="600"/>
              </a:spcAft>
            </a:pPr>
            <a:r>
              <a:rPr lang="fr-CH" sz="2800" dirty="0" smtClean="0">
                <a:solidFill>
                  <a:srgbClr val="000000"/>
                </a:solidFill>
                <a:latin typeface="Verdana" panose="020B0604030504040204" pitchFamily="34" charset="0"/>
              </a:rPr>
              <a:t>(…)</a:t>
            </a:r>
          </a:p>
          <a:p>
            <a:pPr>
              <a:spcAft>
                <a:spcPts val="600"/>
              </a:spcAft>
            </a:pPr>
            <a:r>
              <a:rPr lang="fr-CH" sz="2800" dirty="0" smtClean="0">
                <a:solidFill>
                  <a:srgbClr val="000000"/>
                </a:solidFill>
                <a:latin typeface="Verdana" panose="020B0604030504040204" pitchFamily="34" charset="0"/>
              </a:rPr>
              <a:t>3.L’échelon </a:t>
            </a:r>
            <a:r>
              <a:rPr lang="fr-CH" sz="2800" dirty="0">
                <a:solidFill>
                  <a:srgbClr val="000000"/>
                </a:solidFill>
                <a:latin typeface="Verdana" panose="020B0604030504040204" pitchFamily="34" charset="0"/>
              </a:rPr>
              <a:t>annuel n’est pas accordé pour toute absence de plus de 6 mois par année civile, à l’exception de la formation, du congé maternité et du congé d’adoption.</a:t>
            </a:r>
          </a:p>
          <a:p>
            <a:pPr>
              <a:spcAft>
                <a:spcPts val="600"/>
              </a:spcAft>
            </a:pPr>
            <a:r>
              <a:rPr lang="fr-CH" sz="2800" dirty="0" smtClean="0">
                <a:solidFill>
                  <a:srgbClr val="000000"/>
                </a:solidFill>
                <a:latin typeface="Verdana" panose="020B0604030504040204" pitchFamily="34" charset="0"/>
              </a:rPr>
              <a:t>4.En </a:t>
            </a:r>
            <a:r>
              <a:rPr lang="fr-CH" sz="2800" dirty="0">
                <a:solidFill>
                  <a:srgbClr val="000000"/>
                </a:solidFill>
                <a:latin typeface="Verdana" panose="020B0604030504040204" pitchFamily="34" charset="0"/>
              </a:rPr>
              <a:t>cas d’absence à temps partiel, le droit à l’échelon annuel est maintenu.</a:t>
            </a:r>
            <a:endParaRPr lang="fr-CH" sz="28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34509049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87016" y="764704"/>
            <a:ext cx="8856984" cy="648072"/>
          </a:xfrm>
        </p:spPr>
        <p:txBody>
          <a:bodyPr/>
          <a:lstStyle/>
          <a:p>
            <a:r>
              <a:rPr lang="fr-CH" dirty="0" smtClean="0"/>
              <a:t>Règlement sur la rémunération (RRE)</a:t>
            </a:r>
            <a:endParaRPr lang="fr-CH" dirty="0"/>
          </a:p>
        </p:txBody>
      </p:sp>
      <p:sp>
        <p:nvSpPr>
          <p:cNvPr id="5" name="Rectangle 4"/>
          <p:cNvSpPr/>
          <p:nvPr/>
        </p:nvSpPr>
        <p:spPr>
          <a:xfrm>
            <a:off x="467544" y="1484784"/>
            <a:ext cx="8316924" cy="497059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fr-CH" sz="2600" b="1" i="0" u="none" strike="noStrike" kern="1200" cap="none" spc="0" normalizeH="0" baseline="0" noProof="0" dirty="0">
                <a:ln>
                  <a:noFill/>
                </a:ln>
                <a:solidFill>
                  <a:srgbClr val="000000"/>
                </a:solidFill>
                <a:effectLst/>
                <a:uLnTx/>
                <a:uFillTx/>
                <a:latin typeface="Verdana" panose="020B0604030504040204" pitchFamily="34" charset="0"/>
              </a:rPr>
              <a:t>6. Progression</a:t>
            </a:r>
            <a:endParaRPr kumimoji="0" lang="fr-CH" sz="2600" b="1" i="0" u="none" strike="noStrike" kern="1200" cap="none" spc="0" normalizeH="0" baseline="0" noProof="0" dirty="0" smtClean="0">
              <a:ln>
                <a:noFill/>
              </a:ln>
              <a:solidFill>
                <a:srgbClr val="000000"/>
              </a:solidFill>
              <a:effectLst/>
              <a:uLnTx/>
              <a:uFillTx/>
              <a:latin typeface="Verdana" panose="020B060403050404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fr-CH" sz="2600" b="0" i="0" u="none" strike="noStrike" kern="1200" cap="none" spc="0" normalizeH="0" baseline="0" noProof="0" dirty="0" smtClean="0">
                <a:ln>
                  <a:noFill/>
                </a:ln>
                <a:solidFill>
                  <a:srgbClr val="000000"/>
                </a:solidFill>
                <a:effectLst/>
                <a:uLnTx/>
                <a:uFillTx/>
                <a:latin typeface="Verdana" panose="020B0604030504040204" pitchFamily="34" charset="0"/>
              </a:rPr>
              <a:t>(…)</a:t>
            </a:r>
          </a:p>
          <a:p>
            <a:r>
              <a:rPr lang="fr-CH" sz="2600" dirty="0">
                <a:solidFill>
                  <a:srgbClr val="000000"/>
                </a:solidFill>
                <a:latin typeface="Verdana" panose="020B0604030504040204" pitchFamily="34" charset="0"/>
              </a:rPr>
              <a:t>Exception concernant les fonctions de cadres </a:t>
            </a:r>
            <a:r>
              <a:rPr lang="fr-CH" sz="2600" dirty="0" smtClean="0">
                <a:solidFill>
                  <a:srgbClr val="000000"/>
                </a:solidFill>
                <a:latin typeface="Verdana" panose="020B0604030504040204" pitchFamily="34" charset="0"/>
              </a:rPr>
              <a:t>:</a:t>
            </a:r>
          </a:p>
          <a:p>
            <a:endParaRPr lang="fr-CH" sz="1600" dirty="0">
              <a:solidFill>
                <a:srgbClr val="000000"/>
              </a:solidFill>
              <a:latin typeface="Verdana" panose="020B0604030504040204" pitchFamily="34" charset="0"/>
            </a:endParaRPr>
          </a:p>
          <a:p>
            <a:pPr>
              <a:buFont typeface="+mj-lt"/>
              <a:buAutoNum type="arabicPeriod"/>
            </a:pPr>
            <a:r>
              <a:rPr lang="fr-CH" sz="2600" b="1" dirty="0">
                <a:solidFill>
                  <a:srgbClr val="000000"/>
                </a:solidFill>
                <a:latin typeface="Verdana" panose="020B0604030504040204" pitchFamily="34" charset="0"/>
              </a:rPr>
              <a:t>Dès le 1er janvier 2023, pour les fonctions de cadres</a:t>
            </a:r>
            <a:r>
              <a:rPr lang="fr-CH" sz="2600" dirty="0">
                <a:solidFill>
                  <a:srgbClr val="000000"/>
                </a:solidFill>
                <a:latin typeface="Verdana" panose="020B0604030504040204" pitchFamily="34" charset="0"/>
              </a:rPr>
              <a:t>, l’employeur peut décider d’attribuer l’échelon non seulement en reconnaissance de l’expérience, mais aussi de la qualité des prestations. S’il veut user de cette possibilité, l’employeur doit s’être doté d’un règlement interne relatif à l’évaluation des prestations</a:t>
            </a:r>
            <a:r>
              <a:rPr lang="fr-CH" sz="2600" dirty="0" smtClean="0">
                <a:solidFill>
                  <a:srgbClr val="000000"/>
                </a:solidFill>
                <a:latin typeface="Verdana" panose="020B0604030504040204" pitchFamily="34" charset="0"/>
              </a:rPr>
              <a:t>.</a:t>
            </a:r>
            <a:endParaRPr kumimoji="0" lang="fr-CH" sz="2600" b="0" i="0" u="none" strike="noStrike" kern="1200" cap="none" spc="0" normalizeH="0" baseline="0" noProof="0" dirty="0" smtClean="0">
              <a:ln>
                <a:noFill/>
              </a:ln>
              <a:solidFill>
                <a:srgbClr val="000000"/>
              </a:solidFill>
              <a:effectLst/>
              <a:uLnTx/>
              <a:uFillTx/>
              <a:latin typeface="Verdana" panose="020B0604030504040204" pitchFamily="34" charset="0"/>
            </a:endParaRPr>
          </a:p>
        </p:txBody>
      </p:sp>
    </p:spTree>
    <p:extLst>
      <p:ext uri="{BB962C8B-B14F-4D97-AF65-F5344CB8AC3E}">
        <p14:creationId xmlns:p14="http://schemas.microsoft.com/office/powerpoint/2010/main" val="2236682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13725" y="908720"/>
            <a:ext cx="7772400" cy="794519"/>
          </a:xfrm>
        </p:spPr>
        <p:txBody>
          <a:bodyPr/>
          <a:lstStyle/>
          <a:p>
            <a:r>
              <a:rPr lang="fr-CH" dirty="0" smtClean="0"/>
              <a:t>Evaluation des fonctions</a:t>
            </a:r>
            <a:endParaRPr lang="fr-CH" dirty="0"/>
          </a:p>
        </p:txBody>
      </p:sp>
      <p:sp>
        <p:nvSpPr>
          <p:cNvPr id="3" name="Sous-titre 2"/>
          <p:cNvSpPr>
            <a:spLocks noGrp="1"/>
          </p:cNvSpPr>
          <p:nvPr>
            <p:ph type="subTitle" idx="1"/>
          </p:nvPr>
        </p:nvSpPr>
        <p:spPr>
          <a:xfrm>
            <a:off x="539552" y="1844824"/>
            <a:ext cx="8064896" cy="4176464"/>
          </a:xfrm>
        </p:spPr>
        <p:txBody>
          <a:bodyPr/>
          <a:lstStyle/>
          <a:p>
            <a:pPr algn="l">
              <a:spcAft>
                <a:spcPts val="600"/>
              </a:spcAft>
            </a:pPr>
            <a:r>
              <a:rPr lang="fr-CH" sz="2400" dirty="0">
                <a:solidFill>
                  <a:srgbClr val="000000"/>
                </a:solidFill>
                <a:latin typeface="Verdana" panose="020B0604030504040204" pitchFamily="34" charset="0"/>
              </a:rPr>
              <a:t>La méthode </a:t>
            </a:r>
            <a:r>
              <a:rPr lang="fr-CH" sz="2400" dirty="0" smtClean="0">
                <a:solidFill>
                  <a:srgbClr val="000000"/>
                </a:solidFill>
                <a:latin typeface="Verdana" panose="020B0604030504040204" pitchFamily="34" charset="0"/>
              </a:rPr>
              <a:t>repose </a:t>
            </a:r>
            <a:r>
              <a:rPr lang="fr-CH" sz="2400" dirty="0">
                <a:solidFill>
                  <a:srgbClr val="000000"/>
                </a:solidFill>
                <a:latin typeface="Verdana" panose="020B0604030504040204" pitchFamily="34" charset="0"/>
              </a:rPr>
              <a:t>sur la détermination et la définition de </a:t>
            </a:r>
            <a:r>
              <a:rPr lang="fr-CH" sz="2400" b="1" dirty="0">
                <a:solidFill>
                  <a:srgbClr val="FF0000"/>
                </a:solidFill>
                <a:latin typeface="Verdana" panose="020B0604030504040204" pitchFamily="34" charset="0"/>
              </a:rPr>
              <a:t>fonctions de référence </a:t>
            </a:r>
            <a:r>
              <a:rPr lang="fr-CH" sz="2400" dirty="0">
                <a:solidFill>
                  <a:srgbClr val="000000"/>
                </a:solidFill>
                <a:latin typeface="Verdana" panose="020B0604030504040204" pitchFamily="34" charset="0"/>
              </a:rPr>
              <a:t>sur lesquelles sont construits des chaînages ou filières de fonctions</a:t>
            </a:r>
            <a:r>
              <a:rPr lang="fr-CH" sz="2400" dirty="0" smtClean="0">
                <a:solidFill>
                  <a:srgbClr val="000000"/>
                </a:solidFill>
                <a:latin typeface="Verdana" panose="020B0604030504040204" pitchFamily="34" charset="0"/>
              </a:rPr>
              <a:t>.</a:t>
            </a:r>
          </a:p>
          <a:p>
            <a:pPr algn="l"/>
            <a:r>
              <a:rPr lang="fr-CH" sz="2400" dirty="0" smtClean="0">
                <a:solidFill>
                  <a:srgbClr val="000000"/>
                </a:solidFill>
                <a:latin typeface="Verdana" panose="020B0604030504040204" pitchFamily="34" charset="0"/>
              </a:rPr>
              <a:t>Les </a:t>
            </a:r>
            <a:r>
              <a:rPr lang="fr-CH" sz="2400" dirty="0">
                <a:solidFill>
                  <a:srgbClr val="000000"/>
                </a:solidFill>
                <a:latin typeface="Verdana" panose="020B0604030504040204" pitchFamily="34" charset="0"/>
              </a:rPr>
              <a:t>différentes fonctions de référence sont comparées les unes par rapport aux autres au regard de chaque </a:t>
            </a:r>
            <a:r>
              <a:rPr lang="fr-CH" sz="2400" b="1" dirty="0">
                <a:solidFill>
                  <a:srgbClr val="FF0000"/>
                </a:solidFill>
                <a:latin typeface="Verdana" panose="020B0604030504040204" pitchFamily="34" charset="0"/>
              </a:rPr>
              <a:t>critère </a:t>
            </a:r>
            <a:r>
              <a:rPr lang="fr-CH" sz="2400" b="1" dirty="0" smtClean="0">
                <a:solidFill>
                  <a:srgbClr val="FF0000"/>
                </a:solidFill>
                <a:latin typeface="Verdana" panose="020B0604030504040204" pitchFamily="34" charset="0"/>
              </a:rPr>
              <a:t>d'évaluation</a:t>
            </a:r>
            <a:r>
              <a:rPr lang="fr-CH" sz="2400" dirty="0">
                <a:solidFill>
                  <a:srgbClr val="000000"/>
                </a:solidFill>
                <a:latin typeface="Verdana" panose="020B0604030504040204" pitchFamily="34" charset="0"/>
              </a:rPr>
              <a:t>. </a:t>
            </a:r>
            <a:endParaRPr lang="fr-CH" sz="2400" dirty="0" smtClean="0">
              <a:solidFill>
                <a:srgbClr val="000000"/>
              </a:solidFill>
              <a:latin typeface="Verdana" panose="020B0604030504040204" pitchFamily="34" charset="0"/>
            </a:endParaRPr>
          </a:p>
          <a:p>
            <a:pPr algn="l"/>
            <a:r>
              <a:rPr lang="fr-CH" sz="2400" dirty="0" smtClean="0">
                <a:solidFill>
                  <a:srgbClr val="000000"/>
                </a:solidFill>
                <a:latin typeface="Verdana" panose="020B0604030504040204" pitchFamily="34" charset="0"/>
              </a:rPr>
              <a:t>Cette méthode</a:t>
            </a:r>
            <a:r>
              <a:rPr lang="fr-CH" sz="2400" dirty="0">
                <a:solidFill>
                  <a:srgbClr val="000000"/>
                </a:solidFill>
                <a:latin typeface="Verdana" panose="020B0604030504040204" pitchFamily="34" charset="0"/>
              </a:rPr>
              <a:t> </a:t>
            </a:r>
            <a:r>
              <a:rPr lang="fr-CH" sz="2400" dirty="0" smtClean="0">
                <a:solidFill>
                  <a:srgbClr val="000000"/>
                </a:solidFill>
                <a:latin typeface="Verdana" panose="020B0604030504040204" pitchFamily="34" charset="0"/>
              </a:rPr>
              <a:t>est utilisée</a:t>
            </a:r>
            <a:r>
              <a:rPr lang="fr-CH" sz="2400" dirty="0">
                <a:solidFill>
                  <a:srgbClr val="000000"/>
                </a:solidFill>
                <a:latin typeface="Verdana" panose="020B0604030504040204" pitchFamily="34" charset="0"/>
              </a:rPr>
              <a:t> par d'autres administrations publiques et institutions du secteur de la santé en Suisse. </a:t>
            </a:r>
          </a:p>
        </p:txBody>
      </p:sp>
    </p:spTree>
    <p:extLst>
      <p:ext uri="{BB962C8B-B14F-4D97-AF65-F5344CB8AC3E}">
        <p14:creationId xmlns:p14="http://schemas.microsoft.com/office/powerpoint/2010/main" val="21943465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10545" y="908720"/>
            <a:ext cx="8856984" cy="648072"/>
          </a:xfrm>
        </p:spPr>
        <p:txBody>
          <a:bodyPr/>
          <a:lstStyle/>
          <a:p>
            <a:r>
              <a:rPr lang="fr-CH" dirty="0" smtClean="0"/>
              <a:t>Règlement sur la rémunération (RRE)</a:t>
            </a:r>
            <a:endParaRPr lang="fr-CH" dirty="0"/>
          </a:p>
        </p:txBody>
      </p:sp>
      <p:sp>
        <p:nvSpPr>
          <p:cNvPr id="5" name="Rectangle 4"/>
          <p:cNvSpPr/>
          <p:nvPr/>
        </p:nvSpPr>
        <p:spPr>
          <a:xfrm>
            <a:off x="727100" y="1916832"/>
            <a:ext cx="8023873" cy="337015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fr-CH" sz="2600" b="1"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6. Progression</a:t>
            </a:r>
            <a:endParaRPr kumimoji="0" lang="fr-CH" sz="2600" b="1"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H" sz="26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H" sz="26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rPr>
              <a:t>Exception </a:t>
            </a:r>
            <a:r>
              <a:rPr kumimoji="0" lang="fr-CH" sz="26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concernant les fonctions de cadres </a:t>
            </a:r>
            <a:r>
              <a:rPr kumimoji="0" lang="fr-CH" sz="26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rPr>
              <a:t>:</a:t>
            </a:r>
          </a:p>
          <a:p>
            <a:pPr marL="0" marR="0" lvl="0" indent="0" algn="l" defTabSz="914400" rtl="0" eaLnBrk="1" fontAlgn="auto" latinLnBrk="0" hangingPunct="1">
              <a:lnSpc>
                <a:spcPct val="100000"/>
              </a:lnSpc>
              <a:spcBef>
                <a:spcPts val="0"/>
              </a:spcBef>
              <a:spcAft>
                <a:spcPts val="0"/>
              </a:spcAft>
              <a:buClrTx/>
              <a:buSzTx/>
              <a:tabLst/>
              <a:defRPr/>
            </a:pPr>
            <a:endParaRPr lang="fr-CH" sz="2600" dirty="0">
              <a:solidFill>
                <a:srgbClr val="000000"/>
              </a:solidFill>
              <a:latin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tabLst/>
              <a:defRPr/>
            </a:pPr>
            <a:r>
              <a:rPr kumimoji="0" lang="fr-CH" sz="26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rPr>
              <a:t>2.Les </a:t>
            </a:r>
            <a:r>
              <a:rPr kumimoji="0" lang="fr-CH" sz="26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fonctions concernées et les modalités applicables font l’objet d’un règlement annexé à la CCT.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H" sz="26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16177638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7514" y="764704"/>
            <a:ext cx="8856984" cy="864096"/>
          </a:xfrm>
        </p:spPr>
        <p:txBody>
          <a:bodyPr/>
          <a:lstStyle/>
          <a:p>
            <a:r>
              <a:rPr lang="fr-CH" sz="3200" b="1" dirty="0"/>
              <a:t>Règlement sur la progression salariale intégrant la reconnaissance de la qualité des prestations</a:t>
            </a:r>
          </a:p>
        </p:txBody>
      </p:sp>
      <p:sp>
        <p:nvSpPr>
          <p:cNvPr id="5" name="Rectangle 4"/>
          <p:cNvSpPr/>
          <p:nvPr/>
        </p:nvSpPr>
        <p:spPr>
          <a:xfrm>
            <a:off x="764577" y="1844824"/>
            <a:ext cx="7722858" cy="4893647"/>
          </a:xfrm>
          <a:prstGeom prst="rect">
            <a:avLst/>
          </a:prstGeom>
        </p:spPr>
        <p:txBody>
          <a:bodyPr wrap="square">
            <a:spAutoFit/>
          </a:bodyPr>
          <a:lstStyle/>
          <a:p>
            <a:r>
              <a:rPr lang="fr-CH" sz="2300" b="1" dirty="0" smtClean="0">
                <a:solidFill>
                  <a:srgbClr val="000000"/>
                </a:solidFill>
                <a:latin typeface="Verdana" panose="020B0604030504040204" pitchFamily="34" charset="0"/>
              </a:rPr>
              <a:t>2.But</a:t>
            </a:r>
            <a:endParaRPr lang="fr-CH" sz="2300" dirty="0">
              <a:solidFill>
                <a:srgbClr val="000000"/>
              </a:solidFill>
              <a:latin typeface="Verdana" panose="020B0604030504040204" pitchFamily="34" charset="0"/>
            </a:endParaRPr>
          </a:p>
          <a:p>
            <a:pPr>
              <a:spcAft>
                <a:spcPts val="1200"/>
              </a:spcAft>
              <a:buFont typeface="+mj-lt"/>
              <a:buAutoNum type="arabicPeriod"/>
            </a:pPr>
            <a:r>
              <a:rPr lang="fr-CH" sz="2300" dirty="0">
                <a:solidFill>
                  <a:srgbClr val="000000"/>
                </a:solidFill>
                <a:latin typeface="Verdana" panose="020B0604030504040204" pitchFamily="34" charset="0"/>
              </a:rPr>
              <a:t>Le présent règlement a pour but de déterminer quelles fonctions peuvent être concernées par une progression salariale basée non uniquement sur la reconnaissance de l’ancienneté, mais aussi sur la qualité des prestations et/ou l’atteinte d’objectifs.</a:t>
            </a:r>
          </a:p>
          <a:p>
            <a:r>
              <a:rPr lang="fr-CH" sz="2300" b="1" dirty="0" smtClean="0">
                <a:solidFill>
                  <a:srgbClr val="000000"/>
                </a:solidFill>
                <a:latin typeface="Verdana" panose="020B0604030504040204" pitchFamily="34" charset="0"/>
              </a:rPr>
              <a:t>3.Champ </a:t>
            </a:r>
            <a:r>
              <a:rPr lang="fr-CH" sz="2300" b="1" dirty="0">
                <a:solidFill>
                  <a:srgbClr val="000000"/>
                </a:solidFill>
                <a:latin typeface="Verdana" panose="020B0604030504040204" pitchFamily="34" charset="0"/>
              </a:rPr>
              <a:t>d’application (ou « fonctions concernées »)</a:t>
            </a:r>
            <a:endParaRPr lang="fr-CH" sz="2300" dirty="0">
              <a:solidFill>
                <a:srgbClr val="000000"/>
              </a:solidFill>
              <a:latin typeface="Verdana" panose="020B0604030504040204" pitchFamily="34" charset="0"/>
            </a:endParaRPr>
          </a:p>
          <a:p>
            <a:pPr>
              <a:buFont typeface="+mj-lt"/>
              <a:buAutoNum type="arabicPeriod"/>
            </a:pPr>
            <a:r>
              <a:rPr lang="fr-CH" sz="2300" dirty="0">
                <a:solidFill>
                  <a:srgbClr val="000000"/>
                </a:solidFill>
                <a:latin typeface="Verdana" panose="020B0604030504040204" pitchFamily="34" charset="0"/>
              </a:rPr>
              <a:t>Les fonctions appartenant aux chaînes suivantes peuvent être concernées :</a:t>
            </a:r>
          </a:p>
          <a:p>
            <a:pPr marL="742950" lvl="1" indent="-285750">
              <a:buFont typeface="+mj-lt"/>
              <a:buAutoNum type="arabicPeriod"/>
            </a:pPr>
            <a:r>
              <a:rPr lang="fr-CH" sz="2300" dirty="0">
                <a:solidFill>
                  <a:srgbClr val="000000"/>
                </a:solidFill>
                <a:latin typeface="Verdana" panose="020B0604030504040204" pitchFamily="34" charset="0"/>
              </a:rPr>
              <a:t>Chaînes 901, 902 et 903</a:t>
            </a:r>
          </a:p>
          <a:p>
            <a:pPr marL="742950" lvl="1" indent="-285750">
              <a:buFont typeface="+mj-lt"/>
              <a:buAutoNum type="arabicPeriod"/>
            </a:pPr>
            <a:r>
              <a:rPr lang="fr-CH" sz="2300" dirty="0">
                <a:solidFill>
                  <a:srgbClr val="000000"/>
                </a:solidFill>
                <a:latin typeface="Verdana" panose="020B0604030504040204" pitchFamily="34" charset="0"/>
              </a:rPr>
              <a:t>Chaîne 803</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H" sz="26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17374963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7514" y="764704"/>
            <a:ext cx="8856984" cy="1008112"/>
          </a:xfrm>
        </p:spPr>
        <p:txBody>
          <a:bodyPr/>
          <a:lstStyle/>
          <a:p>
            <a:r>
              <a:rPr lang="fr-CH" sz="3200" b="1" dirty="0"/>
              <a:t>Règlement sur la progression salariale intégrant la reconnaissance de la qualité des prestations</a:t>
            </a:r>
          </a:p>
        </p:txBody>
      </p:sp>
      <p:sp>
        <p:nvSpPr>
          <p:cNvPr id="5" name="Rectangle 4"/>
          <p:cNvSpPr/>
          <p:nvPr/>
        </p:nvSpPr>
        <p:spPr>
          <a:xfrm>
            <a:off x="467544" y="2204864"/>
            <a:ext cx="8316924" cy="3831818"/>
          </a:xfrm>
          <a:prstGeom prst="rect">
            <a:avLst/>
          </a:prstGeom>
        </p:spPr>
        <p:txBody>
          <a:bodyPr wrap="square">
            <a:spAutoFit/>
          </a:bodyPr>
          <a:lstStyle/>
          <a:p>
            <a:pPr>
              <a:spcAft>
                <a:spcPts val="600"/>
              </a:spcAft>
            </a:pPr>
            <a:r>
              <a:rPr lang="fr-CH" sz="2400" b="1" dirty="0" smtClean="0">
                <a:solidFill>
                  <a:srgbClr val="000000"/>
                </a:solidFill>
                <a:latin typeface="Verdana" panose="020B0604030504040204" pitchFamily="34" charset="0"/>
              </a:rPr>
              <a:t>4.Modalités </a:t>
            </a:r>
            <a:r>
              <a:rPr lang="fr-CH" sz="2400" b="1" dirty="0">
                <a:solidFill>
                  <a:srgbClr val="000000"/>
                </a:solidFill>
                <a:latin typeface="Verdana" panose="020B0604030504040204" pitchFamily="34" charset="0"/>
              </a:rPr>
              <a:t>d’évaluation des prestations</a:t>
            </a:r>
            <a:endParaRPr lang="fr-CH" sz="2400" dirty="0">
              <a:solidFill>
                <a:srgbClr val="000000"/>
              </a:solidFill>
              <a:latin typeface="Verdana" panose="020B0604030504040204" pitchFamily="34" charset="0"/>
            </a:endParaRPr>
          </a:p>
          <a:p>
            <a:pPr>
              <a:spcAft>
                <a:spcPts val="600"/>
              </a:spcAft>
            </a:pPr>
            <a:r>
              <a:rPr lang="fr-CH" sz="2400" dirty="0">
                <a:solidFill>
                  <a:srgbClr val="000000"/>
                </a:solidFill>
                <a:latin typeface="Verdana" panose="020B0604030504040204" pitchFamily="34" charset="0"/>
              </a:rPr>
              <a:t>L’institution doit se doter d’un règlement interne fixant les modalités d’évaluation des prestations.</a:t>
            </a:r>
          </a:p>
          <a:p>
            <a:pPr>
              <a:spcAft>
                <a:spcPts val="600"/>
              </a:spcAft>
            </a:pPr>
            <a:r>
              <a:rPr lang="fr-CH" sz="2400" b="1" dirty="0" smtClean="0">
                <a:solidFill>
                  <a:srgbClr val="000000"/>
                </a:solidFill>
                <a:latin typeface="Verdana" panose="020B0604030504040204" pitchFamily="34" charset="0"/>
              </a:rPr>
              <a:t>(…)</a:t>
            </a:r>
            <a:endParaRPr lang="fr-CH" sz="2400" dirty="0">
              <a:solidFill>
                <a:srgbClr val="000000"/>
              </a:solidFill>
              <a:latin typeface="Verdana" panose="020B0604030504040204" pitchFamily="34" charset="0"/>
            </a:endParaRPr>
          </a:p>
          <a:p>
            <a:pPr>
              <a:spcAft>
                <a:spcPts val="600"/>
              </a:spcAft>
            </a:pPr>
            <a:r>
              <a:rPr lang="fr-CH" sz="2400" b="1" dirty="0" smtClean="0">
                <a:solidFill>
                  <a:srgbClr val="000000"/>
                </a:solidFill>
                <a:latin typeface="Verdana" panose="020B0604030504040204" pitchFamily="34" charset="0"/>
              </a:rPr>
              <a:t>7.Contrôle</a:t>
            </a:r>
            <a:endParaRPr lang="fr-CH" sz="2400" dirty="0">
              <a:solidFill>
                <a:srgbClr val="000000"/>
              </a:solidFill>
              <a:latin typeface="Verdana" panose="020B0604030504040204" pitchFamily="34" charset="0"/>
            </a:endParaRPr>
          </a:p>
          <a:p>
            <a:pPr>
              <a:spcAft>
                <a:spcPts val="600"/>
              </a:spcAft>
            </a:pPr>
            <a:r>
              <a:rPr lang="fr-CH" sz="2400" dirty="0">
                <a:solidFill>
                  <a:srgbClr val="000000"/>
                </a:solidFill>
                <a:latin typeface="Verdana" panose="020B0604030504040204" pitchFamily="34" charset="0"/>
              </a:rPr>
              <a:t>Lors du contrôle de l’institution, la Commission paritaire vérifie qu’elle s’est dotée d’un règlement interne et que son contenu est conforme.</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fr-CH" sz="26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425518840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87016" y="836712"/>
            <a:ext cx="8856984" cy="648072"/>
          </a:xfrm>
        </p:spPr>
        <p:txBody>
          <a:bodyPr/>
          <a:lstStyle/>
          <a:p>
            <a:r>
              <a:rPr lang="fr-CH" dirty="0" smtClean="0"/>
              <a:t>Règlement sur la rémunération (RRE)</a:t>
            </a:r>
            <a:endParaRPr lang="fr-CH" dirty="0"/>
          </a:p>
        </p:txBody>
      </p:sp>
      <p:sp>
        <p:nvSpPr>
          <p:cNvPr id="5" name="Rectangle 4"/>
          <p:cNvSpPr/>
          <p:nvPr/>
        </p:nvSpPr>
        <p:spPr>
          <a:xfrm>
            <a:off x="683568" y="1628800"/>
            <a:ext cx="7560840" cy="4755148"/>
          </a:xfrm>
          <a:prstGeom prst="rect">
            <a:avLst/>
          </a:prstGeom>
        </p:spPr>
        <p:txBody>
          <a:bodyPr wrap="square">
            <a:spAutoFit/>
          </a:bodyPr>
          <a:lstStyle/>
          <a:p>
            <a:pPr>
              <a:spcAft>
                <a:spcPts val="600"/>
              </a:spcAft>
            </a:pPr>
            <a:r>
              <a:rPr lang="fr-CH" sz="2600" b="1" dirty="0">
                <a:solidFill>
                  <a:srgbClr val="000000"/>
                </a:solidFill>
                <a:latin typeface="Verdana" panose="020B0604030504040204" pitchFamily="34" charset="0"/>
              </a:rPr>
              <a:t>7. Indexation</a:t>
            </a:r>
          </a:p>
          <a:p>
            <a:pPr>
              <a:spcAft>
                <a:spcPts val="600"/>
              </a:spcAft>
              <a:buFont typeface="+mj-lt"/>
              <a:buAutoNum type="arabicPeriod"/>
            </a:pPr>
            <a:r>
              <a:rPr lang="fr-CH" sz="2600" dirty="0" smtClean="0">
                <a:solidFill>
                  <a:srgbClr val="000000"/>
                </a:solidFill>
                <a:latin typeface="Verdana" panose="020B0604030504040204" pitchFamily="34" charset="0"/>
              </a:rPr>
              <a:t>La </a:t>
            </a:r>
            <a:r>
              <a:rPr lang="fr-CH" sz="2600" dirty="0">
                <a:solidFill>
                  <a:srgbClr val="000000"/>
                </a:solidFill>
                <a:latin typeface="Verdana" panose="020B0604030504040204" pitchFamily="34" charset="0"/>
              </a:rPr>
              <a:t>grille salariale est adaptée régulièrement au renchérissement.</a:t>
            </a:r>
          </a:p>
          <a:p>
            <a:pPr>
              <a:spcAft>
                <a:spcPts val="600"/>
              </a:spcAft>
              <a:buFont typeface="+mj-lt"/>
              <a:buAutoNum type="arabicPeriod"/>
            </a:pPr>
            <a:r>
              <a:rPr lang="fr-CH" sz="2600" dirty="0">
                <a:solidFill>
                  <a:srgbClr val="000000"/>
                </a:solidFill>
                <a:latin typeface="Verdana" panose="020B0604030504040204" pitchFamily="34" charset="0"/>
              </a:rPr>
              <a:t>L’IPC (indice des prix à la consommation selon l’OFS) est arrêté au mois de septembre pour déterminer l’indice de la grille salariale au 1er janvier de l’année suivante.</a:t>
            </a:r>
          </a:p>
          <a:p>
            <a:pPr>
              <a:spcAft>
                <a:spcPts val="600"/>
              </a:spcAft>
              <a:buFont typeface="+mj-lt"/>
              <a:buAutoNum type="arabicPeriod"/>
            </a:pPr>
            <a:r>
              <a:rPr lang="fr-CH" sz="2600" dirty="0">
                <a:solidFill>
                  <a:srgbClr val="000000"/>
                </a:solidFill>
                <a:latin typeface="Verdana" panose="020B0604030504040204" pitchFamily="34" charset="0"/>
              </a:rPr>
              <a:t>Un compteur sur 4 ans est mis en place pour tenir compte des évolutions positives et négatives de l’IPC</a:t>
            </a:r>
            <a:r>
              <a:rPr lang="fr-CH" sz="2800" dirty="0" smtClean="0">
                <a:solidFill>
                  <a:srgbClr val="000000"/>
                </a:solidFill>
                <a:latin typeface="Verdana" panose="020B0604030504040204" pitchFamily="34" charset="0"/>
              </a:rPr>
              <a:t>.</a:t>
            </a:r>
            <a:endParaRPr kumimoji="0" lang="fr-CH" sz="26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8714726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3"/>
          <a:stretch>
            <a:fillRect/>
          </a:stretch>
        </p:blipFill>
        <p:spPr>
          <a:xfrm>
            <a:off x="395536" y="1052736"/>
            <a:ext cx="8496944" cy="3593421"/>
          </a:xfrm>
          <a:prstGeom prst="rect">
            <a:avLst/>
          </a:prstGeom>
        </p:spPr>
      </p:pic>
      <p:sp>
        <p:nvSpPr>
          <p:cNvPr id="3" name="ZoneTexte 2"/>
          <p:cNvSpPr txBox="1"/>
          <p:nvPr/>
        </p:nvSpPr>
        <p:spPr>
          <a:xfrm>
            <a:off x="395536" y="4941168"/>
            <a:ext cx="8496944" cy="1154162"/>
          </a:xfrm>
          <a:prstGeom prst="rect">
            <a:avLst/>
          </a:prstGeom>
          <a:noFill/>
        </p:spPr>
        <p:txBody>
          <a:bodyPr wrap="square" rtlCol="0">
            <a:spAutoFit/>
          </a:bodyPr>
          <a:lstStyle/>
          <a:p>
            <a:r>
              <a:rPr lang="fr-CH" sz="2300" dirty="0" smtClean="0">
                <a:latin typeface="Verdana" panose="020B0604030504040204" pitchFamily="34" charset="0"/>
                <a:ea typeface="Verdana" panose="020B0604030504040204" pitchFamily="34" charset="0"/>
              </a:rPr>
              <a:t>L’adaptation mentionnée pour juillet 2023 est subordonnée à l’approbation du crédit de financement par le Grand conseil lors de sa prochaine session.</a:t>
            </a:r>
            <a:endParaRPr lang="fr-CH" sz="23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5784191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87016" y="819749"/>
            <a:ext cx="8856984" cy="648072"/>
          </a:xfrm>
        </p:spPr>
        <p:txBody>
          <a:bodyPr/>
          <a:lstStyle/>
          <a:p>
            <a:r>
              <a:rPr lang="fr-CH" dirty="0" smtClean="0"/>
              <a:t>Règlement sur la rémunération (RRE)</a:t>
            </a:r>
            <a:endParaRPr lang="fr-CH" dirty="0"/>
          </a:p>
        </p:txBody>
      </p:sp>
      <p:sp>
        <p:nvSpPr>
          <p:cNvPr id="5" name="Rectangle 4"/>
          <p:cNvSpPr/>
          <p:nvPr/>
        </p:nvSpPr>
        <p:spPr>
          <a:xfrm>
            <a:off x="593304" y="1772816"/>
            <a:ext cx="8244408" cy="424731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fr-CH" sz="2600" b="1"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7. </a:t>
            </a:r>
            <a:r>
              <a:rPr kumimoji="0" lang="fr-CH" sz="2600" b="1"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rPr>
              <a:t>Indexation</a:t>
            </a:r>
            <a:endParaRPr kumimoji="0" lang="fr-CH" sz="26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endParaRPr>
          </a:p>
          <a:p>
            <a:pPr marL="0" marR="0" lvl="0" indent="0" algn="l" defTabSz="914400" rtl="0" eaLnBrk="1" fontAlgn="auto" latinLnBrk="0" hangingPunct="1">
              <a:lnSpc>
                <a:spcPct val="100000"/>
              </a:lnSpc>
              <a:spcBef>
                <a:spcPts val="0"/>
              </a:spcBef>
              <a:spcAft>
                <a:spcPts val="600"/>
              </a:spcAft>
              <a:buClrTx/>
              <a:buSzTx/>
              <a:tabLst/>
              <a:defRPr/>
            </a:pPr>
            <a:r>
              <a:rPr kumimoji="0" lang="fr-CH" sz="26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rPr>
              <a:t>4.Les </a:t>
            </a:r>
            <a:r>
              <a:rPr kumimoji="0" lang="fr-CH" sz="26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évolutions de l’IPC, positives et négatives, sont mises en réserve. En cas d’augmentation de 2.5% ou plus depuis la dernière adaptation, une compensation totale ou partielle intervient au 1er janvier de l’année suivante. </a:t>
            </a:r>
            <a:endParaRPr kumimoji="0" lang="fr-CH" sz="26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endParaRPr>
          </a:p>
          <a:p>
            <a:pPr marL="0" marR="0" lvl="0" indent="0" algn="l" defTabSz="914400" rtl="0" eaLnBrk="1" fontAlgn="auto" latinLnBrk="0" hangingPunct="1">
              <a:lnSpc>
                <a:spcPct val="100000"/>
              </a:lnSpc>
              <a:spcBef>
                <a:spcPts val="0"/>
              </a:spcBef>
              <a:spcAft>
                <a:spcPts val="600"/>
              </a:spcAft>
              <a:buClrTx/>
              <a:buSzTx/>
              <a:tabLst/>
              <a:defRPr/>
            </a:pPr>
            <a:r>
              <a:rPr kumimoji="0" lang="fr-CH" sz="26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rPr>
              <a:t>En </a:t>
            </a:r>
            <a:r>
              <a:rPr kumimoji="0" lang="fr-CH" sz="26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cas de diminution de 2.5% ou plus depuis la dernière adaptation, les parties signataires ouvrent des discussions pour décider du calendrier et de l’ampleur de l’adaptation</a:t>
            </a:r>
            <a:r>
              <a:rPr kumimoji="0" lang="fr-CH" sz="26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rPr>
              <a:t>.</a:t>
            </a:r>
          </a:p>
        </p:txBody>
      </p:sp>
    </p:spTree>
    <p:extLst>
      <p:ext uri="{BB962C8B-B14F-4D97-AF65-F5344CB8AC3E}">
        <p14:creationId xmlns:p14="http://schemas.microsoft.com/office/powerpoint/2010/main" val="57351130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908720"/>
            <a:ext cx="8856984" cy="648072"/>
          </a:xfrm>
        </p:spPr>
        <p:txBody>
          <a:bodyPr/>
          <a:lstStyle/>
          <a:p>
            <a:r>
              <a:rPr lang="fr-CH" dirty="0" smtClean="0"/>
              <a:t>Règlement sur la rémunération (RRE)</a:t>
            </a:r>
            <a:endParaRPr lang="fr-CH" dirty="0"/>
          </a:p>
        </p:txBody>
      </p:sp>
      <p:sp>
        <p:nvSpPr>
          <p:cNvPr id="5" name="Rectangle 4"/>
          <p:cNvSpPr/>
          <p:nvPr/>
        </p:nvSpPr>
        <p:spPr>
          <a:xfrm>
            <a:off x="683568" y="2060848"/>
            <a:ext cx="8064896" cy="272382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fr-CH" sz="2800" b="1"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7. </a:t>
            </a:r>
            <a:r>
              <a:rPr kumimoji="0" lang="fr-CH" sz="2800" b="1"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rPr>
              <a:t>Indexation</a:t>
            </a:r>
            <a:endParaRPr kumimoji="0" lang="fr-CH" sz="28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H" sz="28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rPr>
              <a:t>5.L’évolution </a:t>
            </a:r>
            <a:r>
              <a:rPr kumimoji="0" lang="fr-CH" sz="28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de l’IPC positive sur la base des références ci-dessus sera, dans tous les cas, intégralement compensée au terme de la période couverte par la convention.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H" sz="26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29619944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87016" y="908720"/>
            <a:ext cx="8856984" cy="648072"/>
          </a:xfrm>
        </p:spPr>
        <p:txBody>
          <a:bodyPr/>
          <a:lstStyle/>
          <a:p>
            <a:r>
              <a:rPr lang="fr-CH" dirty="0" smtClean="0"/>
              <a:t>Règlement sur la rémunération (RRE)</a:t>
            </a:r>
            <a:endParaRPr lang="fr-CH" dirty="0"/>
          </a:p>
        </p:txBody>
      </p:sp>
      <p:sp>
        <p:nvSpPr>
          <p:cNvPr id="5" name="Rectangle 4"/>
          <p:cNvSpPr/>
          <p:nvPr/>
        </p:nvSpPr>
        <p:spPr>
          <a:xfrm>
            <a:off x="467544" y="1844824"/>
            <a:ext cx="8316924" cy="3939540"/>
          </a:xfrm>
          <a:prstGeom prst="rect">
            <a:avLst/>
          </a:prstGeom>
        </p:spPr>
        <p:txBody>
          <a:bodyPr wrap="square">
            <a:spAutoFit/>
          </a:bodyPr>
          <a:lstStyle/>
          <a:p>
            <a:r>
              <a:rPr lang="fr-CH" sz="2800" b="1" dirty="0">
                <a:solidFill>
                  <a:srgbClr val="000000"/>
                </a:solidFill>
                <a:latin typeface="Verdana" panose="020B0604030504040204" pitchFamily="34" charset="0"/>
              </a:rPr>
              <a:t>9. Majorations de salaire et </a:t>
            </a:r>
            <a:r>
              <a:rPr lang="fr-CH" sz="2800" b="1" dirty="0" smtClean="0">
                <a:solidFill>
                  <a:srgbClr val="000000"/>
                </a:solidFill>
                <a:latin typeface="Verdana" panose="020B0604030504040204" pitchFamily="34" charset="0"/>
              </a:rPr>
              <a:t>indemnités</a:t>
            </a:r>
          </a:p>
          <a:p>
            <a:endParaRPr lang="fr-CH" sz="2000" b="1" dirty="0">
              <a:solidFill>
                <a:srgbClr val="000000"/>
              </a:solidFill>
              <a:latin typeface="Verdana" panose="020B0604030504040204" pitchFamily="34" charset="0"/>
            </a:endParaRPr>
          </a:p>
          <a:p>
            <a:pPr lvl="0"/>
            <a:r>
              <a:rPr lang="fr-CH" sz="2800" dirty="0" smtClean="0">
                <a:solidFill>
                  <a:srgbClr val="000000"/>
                </a:solidFill>
                <a:latin typeface="Verdana" panose="020B0604030504040204" pitchFamily="34" charset="0"/>
              </a:rPr>
              <a:t>Les majorations sont soumises au </a:t>
            </a:r>
            <a:r>
              <a:rPr lang="fr-CH" sz="2800" b="1" dirty="0" smtClean="0">
                <a:solidFill>
                  <a:srgbClr val="1DA8DE"/>
                </a:solidFill>
                <a:latin typeface="Verdana" panose="020B0604030504040204" pitchFamily="34" charset="0"/>
                <a:hlinkClick r:id="rId3"/>
              </a:rPr>
              <a:t>Tableau </a:t>
            </a:r>
            <a:r>
              <a:rPr lang="fr-CH" sz="2800" b="1" dirty="0">
                <a:solidFill>
                  <a:srgbClr val="1DA8DE"/>
                </a:solidFill>
                <a:latin typeface="Verdana" panose="020B0604030504040204" pitchFamily="34" charset="0"/>
                <a:hlinkClick r:id="rId3"/>
              </a:rPr>
              <a:t>de majoration sur </a:t>
            </a:r>
            <a:r>
              <a:rPr lang="fr-CH" sz="2800" b="1" dirty="0" smtClean="0">
                <a:solidFill>
                  <a:srgbClr val="1DA8DE"/>
                </a:solidFill>
                <a:latin typeface="Verdana" panose="020B0604030504040204" pitchFamily="34" charset="0"/>
                <a:hlinkClick r:id="rId3"/>
              </a:rPr>
              <a:t>salaire</a:t>
            </a:r>
            <a:r>
              <a:rPr lang="fr-CH" sz="2800" b="1" dirty="0" smtClean="0">
                <a:solidFill>
                  <a:srgbClr val="1DA8DE"/>
                </a:solidFill>
                <a:latin typeface="Verdana" panose="020B0604030504040204" pitchFamily="34" charset="0"/>
              </a:rPr>
              <a:t>.</a:t>
            </a:r>
            <a:endParaRPr lang="fr-CH" sz="1600" dirty="0">
              <a:solidFill>
                <a:srgbClr val="000000"/>
              </a:solidFill>
              <a:latin typeface="Verdana" panose="020B0604030504040204" pitchFamily="34" charset="0"/>
            </a:endParaRPr>
          </a:p>
          <a:p>
            <a:endParaRPr lang="fr-CH" sz="2800" dirty="0" smtClean="0">
              <a:solidFill>
                <a:srgbClr val="000000"/>
              </a:solidFill>
              <a:latin typeface="Verdana" panose="020B0604030504040204" pitchFamily="34" charset="0"/>
            </a:endParaRPr>
          </a:p>
          <a:p>
            <a:r>
              <a:rPr lang="fr-CH" sz="2800" dirty="0" smtClean="0">
                <a:solidFill>
                  <a:srgbClr val="000000"/>
                </a:solidFill>
                <a:latin typeface="Verdana" panose="020B0604030504040204" pitchFamily="34" charset="0"/>
              </a:rPr>
              <a:t>Les indemnités n’y sont pas soumises.</a:t>
            </a:r>
          </a:p>
          <a:p>
            <a:endParaRPr lang="fr-CH" sz="2800" dirty="0">
              <a:solidFill>
                <a:srgbClr val="000000"/>
              </a:solidFill>
              <a:latin typeface="Verdana" panose="020B0604030504040204" pitchFamily="34" charset="0"/>
            </a:endParaRPr>
          </a:p>
          <a:p>
            <a:r>
              <a:rPr lang="fr-CH" sz="2800" dirty="0" smtClean="0">
                <a:solidFill>
                  <a:srgbClr val="000000"/>
                </a:solidFill>
                <a:latin typeface="Verdana" panose="020B0604030504040204" pitchFamily="34" charset="0"/>
              </a:rPr>
              <a:t>Voir aussi le «Tableau technique»</a:t>
            </a:r>
            <a:endParaRPr lang="fr-CH" sz="2800" dirty="0">
              <a:solidFill>
                <a:srgbClr val="000000"/>
              </a:solidFill>
              <a:latin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H" sz="26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275562134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85258" y="1052736"/>
            <a:ext cx="8856984" cy="648072"/>
          </a:xfrm>
        </p:spPr>
        <p:txBody>
          <a:bodyPr/>
          <a:lstStyle/>
          <a:p>
            <a:r>
              <a:rPr lang="fr-CH" dirty="0" smtClean="0"/>
              <a:t>Règlement sur la rémunération (RRE)</a:t>
            </a:r>
            <a:endParaRPr lang="fr-CH" dirty="0"/>
          </a:p>
        </p:txBody>
      </p:sp>
      <p:graphicFrame>
        <p:nvGraphicFramePr>
          <p:cNvPr id="4" name="Tableau 3"/>
          <p:cNvGraphicFramePr>
            <a:graphicFrameLocks noGrp="1"/>
          </p:cNvGraphicFramePr>
          <p:nvPr>
            <p:extLst>
              <p:ext uri="{D42A27DB-BD31-4B8C-83A1-F6EECF244321}">
                <p14:modId xmlns:p14="http://schemas.microsoft.com/office/powerpoint/2010/main" val="3493311323"/>
              </p:ext>
            </p:extLst>
          </p:nvPr>
        </p:nvGraphicFramePr>
        <p:xfrm>
          <a:off x="682655" y="2132856"/>
          <a:ext cx="8065809" cy="3384376"/>
        </p:xfrm>
        <a:graphic>
          <a:graphicData uri="http://schemas.openxmlformats.org/drawingml/2006/table">
            <a:tbl>
              <a:tblPr/>
              <a:tblGrid>
                <a:gridCol w="141417">
                  <a:extLst>
                    <a:ext uri="{9D8B030D-6E8A-4147-A177-3AD203B41FA5}">
                      <a16:colId xmlns:a16="http://schemas.microsoft.com/office/drawing/2014/main" val="1787579104"/>
                    </a:ext>
                  </a:extLst>
                </a:gridCol>
                <a:gridCol w="141417">
                  <a:extLst>
                    <a:ext uri="{9D8B030D-6E8A-4147-A177-3AD203B41FA5}">
                      <a16:colId xmlns:a16="http://schemas.microsoft.com/office/drawing/2014/main" val="2046371976"/>
                    </a:ext>
                  </a:extLst>
                </a:gridCol>
                <a:gridCol w="2220357">
                  <a:extLst>
                    <a:ext uri="{9D8B030D-6E8A-4147-A177-3AD203B41FA5}">
                      <a16:colId xmlns:a16="http://schemas.microsoft.com/office/drawing/2014/main" val="4262807863"/>
                    </a:ext>
                  </a:extLst>
                </a:gridCol>
                <a:gridCol w="936104">
                  <a:extLst>
                    <a:ext uri="{9D8B030D-6E8A-4147-A177-3AD203B41FA5}">
                      <a16:colId xmlns:a16="http://schemas.microsoft.com/office/drawing/2014/main" val="1484094822"/>
                    </a:ext>
                  </a:extLst>
                </a:gridCol>
                <a:gridCol w="648072">
                  <a:extLst>
                    <a:ext uri="{9D8B030D-6E8A-4147-A177-3AD203B41FA5}">
                      <a16:colId xmlns:a16="http://schemas.microsoft.com/office/drawing/2014/main" val="3776270794"/>
                    </a:ext>
                  </a:extLst>
                </a:gridCol>
                <a:gridCol w="504056">
                  <a:extLst>
                    <a:ext uri="{9D8B030D-6E8A-4147-A177-3AD203B41FA5}">
                      <a16:colId xmlns:a16="http://schemas.microsoft.com/office/drawing/2014/main" val="2108263573"/>
                    </a:ext>
                  </a:extLst>
                </a:gridCol>
                <a:gridCol w="432048">
                  <a:extLst>
                    <a:ext uri="{9D8B030D-6E8A-4147-A177-3AD203B41FA5}">
                      <a16:colId xmlns:a16="http://schemas.microsoft.com/office/drawing/2014/main" val="3346100918"/>
                    </a:ext>
                  </a:extLst>
                </a:gridCol>
                <a:gridCol w="504056">
                  <a:extLst>
                    <a:ext uri="{9D8B030D-6E8A-4147-A177-3AD203B41FA5}">
                      <a16:colId xmlns:a16="http://schemas.microsoft.com/office/drawing/2014/main" val="64681047"/>
                    </a:ext>
                  </a:extLst>
                </a:gridCol>
                <a:gridCol w="576064">
                  <a:extLst>
                    <a:ext uri="{9D8B030D-6E8A-4147-A177-3AD203B41FA5}">
                      <a16:colId xmlns:a16="http://schemas.microsoft.com/office/drawing/2014/main" val="1151412574"/>
                    </a:ext>
                  </a:extLst>
                </a:gridCol>
                <a:gridCol w="594066">
                  <a:extLst>
                    <a:ext uri="{9D8B030D-6E8A-4147-A177-3AD203B41FA5}">
                      <a16:colId xmlns:a16="http://schemas.microsoft.com/office/drawing/2014/main" val="3952174385"/>
                    </a:ext>
                  </a:extLst>
                </a:gridCol>
                <a:gridCol w="645135">
                  <a:extLst>
                    <a:ext uri="{9D8B030D-6E8A-4147-A177-3AD203B41FA5}">
                      <a16:colId xmlns:a16="http://schemas.microsoft.com/office/drawing/2014/main" val="516136709"/>
                    </a:ext>
                  </a:extLst>
                </a:gridCol>
                <a:gridCol w="723017">
                  <a:extLst>
                    <a:ext uri="{9D8B030D-6E8A-4147-A177-3AD203B41FA5}">
                      <a16:colId xmlns:a16="http://schemas.microsoft.com/office/drawing/2014/main" val="760739526"/>
                    </a:ext>
                  </a:extLst>
                </a:gridCol>
              </a:tblGrid>
              <a:tr h="841923">
                <a:tc gridSpan="3">
                  <a:txBody>
                    <a:bodyPr/>
                    <a:lstStyle/>
                    <a:p>
                      <a:pPr algn="l" fontAlgn="ctr"/>
                      <a:r>
                        <a:rPr lang="fr-CH" sz="1200" b="0" i="0" u="none" strike="noStrike" dirty="0">
                          <a:effectLst/>
                          <a:latin typeface="Arial" panose="020B0604020202020204" pitchFamily="34" charset="0"/>
                        </a:rPr>
                        <a:t>Rubriques</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409"/>
                    </a:solidFill>
                  </a:tcPr>
                </a:tc>
                <a:tc hMerge="1">
                  <a:txBody>
                    <a:bodyPr/>
                    <a:lstStyle/>
                    <a:p>
                      <a:endParaRPr lang="fr-CH"/>
                    </a:p>
                  </a:txBody>
                  <a:tcPr/>
                </a:tc>
                <a:tc hMerge="1">
                  <a:txBody>
                    <a:bodyPr/>
                    <a:lstStyle/>
                    <a:p>
                      <a:endParaRPr lang="fr-CH"/>
                    </a:p>
                  </a:txBody>
                  <a:tcPr/>
                </a:tc>
                <a:tc>
                  <a:txBody>
                    <a:bodyPr/>
                    <a:lstStyle/>
                    <a:p>
                      <a:pPr algn="l" fontAlgn="ctr"/>
                      <a:r>
                        <a:rPr lang="fr-CH" sz="1200" b="0" i="0" u="none" strike="noStrike" dirty="0">
                          <a:effectLst/>
                          <a:latin typeface="Arial" panose="020B0604020202020204" pitchFamily="34" charset="0"/>
                        </a:rPr>
                        <a:t>Base CCT/Règlement</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409"/>
                    </a:solidFill>
                  </a:tcPr>
                </a:tc>
                <a:tc>
                  <a:txBody>
                    <a:bodyPr/>
                    <a:lstStyle/>
                    <a:p>
                      <a:pPr algn="ctr" fontAlgn="ctr"/>
                      <a:r>
                        <a:rPr lang="fr-CH" sz="1200" b="0" i="0" u="none" strike="noStrike" dirty="0" err="1">
                          <a:effectLst/>
                          <a:latin typeface="Arial" panose="020B0604020202020204" pitchFamily="34" charset="0"/>
                        </a:rPr>
                        <a:t>Vac</a:t>
                      </a:r>
                      <a:r>
                        <a:rPr lang="fr-CH" sz="1200" b="0" i="0" u="none" strike="noStrike" dirty="0">
                          <a:effectLst/>
                          <a:latin typeface="Arial" panose="020B0604020202020204" pitchFamily="34" charset="0"/>
                        </a:rPr>
                        <a:t> + JF</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409"/>
                    </a:solidFill>
                  </a:tcPr>
                </a:tc>
                <a:tc>
                  <a:txBody>
                    <a:bodyPr/>
                    <a:lstStyle/>
                    <a:p>
                      <a:pPr algn="ctr" fontAlgn="ctr"/>
                      <a:r>
                        <a:rPr lang="fr-CH" sz="1200" b="0" i="0" u="none" strike="noStrike">
                          <a:effectLst/>
                          <a:latin typeface="Arial" panose="020B0604020202020204" pitchFamily="34" charset="0"/>
                        </a:rPr>
                        <a:t>13ème</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409"/>
                    </a:solidFill>
                  </a:tcPr>
                </a:tc>
                <a:tc>
                  <a:txBody>
                    <a:bodyPr/>
                    <a:lstStyle/>
                    <a:p>
                      <a:pPr algn="ctr" fontAlgn="ctr"/>
                      <a:r>
                        <a:rPr lang="fr-CH" sz="1200" b="0" i="0" u="none" strike="noStrike">
                          <a:effectLst/>
                          <a:latin typeface="Arial" panose="020B0604020202020204" pitchFamily="34" charset="0"/>
                        </a:rPr>
                        <a:t>AVS*</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409"/>
                    </a:solidFill>
                  </a:tcPr>
                </a:tc>
                <a:tc>
                  <a:txBody>
                    <a:bodyPr/>
                    <a:lstStyle/>
                    <a:p>
                      <a:pPr algn="ctr" fontAlgn="ctr"/>
                      <a:r>
                        <a:rPr lang="fr-CH" sz="1200" b="0" i="0" u="none" strike="noStrike">
                          <a:effectLst/>
                          <a:latin typeface="Arial" panose="020B0604020202020204" pitchFamily="34" charset="0"/>
                        </a:rPr>
                        <a:t>AC</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409"/>
                    </a:solidFill>
                  </a:tcPr>
                </a:tc>
                <a:tc>
                  <a:txBody>
                    <a:bodyPr/>
                    <a:lstStyle/>
                    <a:p>
                      <a:pPr algn="ctr" fontAlgn="ctr"/>
                      <a:r>
                        <a:rPr lang="fr-CH" sz="1200" b="0" i="0" u="none" strike="noStrike" dirty="0">
                          <a:effectLst/>
                          <a:latin typeface="Arial" panose="020B0604020202020204" pitchFamily="34" charset="0"/>
                        </a:rPr>
                        <a:t>**LAA</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409"/>
                    </a:solidFill>
                  </a:tcPr>
                </a:tc>
                <a:tc>
                  <a:txBody>
                    <a:bodyPr/>
                    <a:lstStyle/>
                    <a:p>
                      <a:pPr algn="ctr" fontAlgn="ctr"/>
                      <a:r>
                        <a:rPr lang="fr-CH" sz="1200" b="0" i="0" u="none" strike="noStrike">
                          <a:effectLst/>
                          <a:latin typeface="Arial" panose="020B0604020202020204" pitchFamily="34" charset="0"/>
                        </a:rPr>
                        <a:t>LPP</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409"/>
                    </a:solidFill>
                  </a:tcPr>
                </a:tc>
                <a:tc>
                  <a:txBody>
                    <a:bodyPr/>
                    <a:lstStyle/>
                    <a:p>
                      <a:pPr algn="ctr" fontAlgn="ctr"/>
                      <a:r>
                        <a:rPr lang="fr-CH" sz="1200" b="0" i="0" u="none" strike="noStrike">
                          <a:effectLst/>
                          <a:latin typeface="Arial" panose="020B0604020202020204" pitchFamily="34" charset="0"/>
                        </a:rPr>
                        <a:t>PG maladie</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409"/>
                    </a:solidFill>
                  </a:tcPr>
                </a:tc>
                <a:tc>
                  <a:txBody>
                    <a:bodyPr/>
                    <a:lstStyle/>
                    <a:p>
                      <a:pPr algn="ctr" fontAlgn="ctr"/>
                      <a:r>
                        <a:rPr lang="fr-CH" sz="1200" b="0" i="0" u="none" strike="noStrike">
                          <a:effectLst/>
                          <a:latin typeface="Arial" panose="020B0604020202020204" pitchFamily="34" charset="0"/>
                        </a:rPr>
                        <a:t>Contribution prof.</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409"/>
                    </a:solidFill>
                  </a:tcPr>
                </a:tc>
                <a:extLst>
                  <a:ext uri="{0D108BD9-81ED-4DB2-BD59-A6C34878D82A}">
                    <a16:rowId xmlns:a16="http://schemas.microsoft.com/office/drawing/2014/main" val="2298571624"/>
                  </a:ext>
                </a:extLst>
              </a:tr>
              <a:tr h="143592">
                <a:tc>
                  <a:txBody>
                    <a:bodyPr/>
                    <a:lstStyle/>
                    <a:p>
                      <a:pPr algn="l" fontAlgn="b"/>
                      <a:r>
                        <a:rPr lang="fr-CH" sz="900" b="0" i="0" u="none" strike="noStrike">
                          <a:effectLst/>
                          <a:latin typeface="Arial" panose="020B0604020202020204" pitchFamily="34" charset="0"/>
                        </a:rPr>
                        <a:t>1.</a:t>
                      </a:r>
                    </a:p>
                  </a:txBody>
                  <a:tcPr marL="6527" marR="6527" marT="652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0C0C0"/>
                    </a:solidFill>
                  </a:tcPr>
                </a:tc>
                <a:tc gridSpan="2">
                  <a:txBody>
                    <a:bodyPr/>
                    <a:lstStyle/>
                    <a:p>
                      <a:pPr algn="l" fontAlgn="b"/>
                      <a:r>
                        <a:rPr lang="fr-CH" sz="1200" b="0" i="0" u="none" strike="noStrike">
                          <a:effectLst/>
                          <a:latin typeface="Arial" panose="020B0604020202020204" pitchFamily="34" charset="0"/>
                        </a:rPr>
                        <a:t>Salaire (employé mensualisé)</a:t>
                      </a:r>
                    </a:p>
                  </a:txBody>
                  <a:tcPr marL="6527" marR="6527" marT="6527" marB="0" anchor="b">
                    <a:lnL>
                      <a:noFill/>
                    </a:lnL>
                    <a:lnR>
                      <a:noFill/>
                    </a:lnR>
                    <a:lnT>
                      <a:noFill/>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fr-CH"/>
                    </a:p>
                  </a:txBody>
                  <a:tcPr/>
                </a:tc>
                <a:tc>
                  <a:txBody>
                    <a:bodyPr/>
                    <a:lstStyle/>
                    <a:p>
                      <a:pPr algn="l" fontAlgn="b"/>
                      <a:r>
                        <a:rPr lang="fr-CH" sz="1200" b="0" i="0" u="none" strike="noStrike" dirty="0">
                          <a:effectLst/>
                          <a:latin typeface="Arial" panose="020B0604020202020204" pitchFamily="34" charset="0"/>
                        </a:rPr>
                        <a:t> </a:t>
                      </a:r>
                    </a:p>
                  </a:txBody>
                  <a:tcPr marL="6527" marR="6527" marT="6527" marB="0" anchor="b">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fr-CH" sz="1200" b="0" i="0" u="none" strike="noStrike" dirty="0">
                          <a:effectLst/>
                          <a:latin typeface="Arial" panose="020B0604020202020204" pitchFamily="34" charset="0"/>
                        </a:rPr>
                        <a:t> </a:t>
                      </a:r>
                    </a:p>
                  </a:txBody>
                  <a:tcPr marL="6527" marR="6527" marT="6527" marB="0" anchor="b">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fr-CH" sz="1200" b="0" i="0" u="none" strike="noStrike">
                          <a:effectLst/>
                          <a:latin typeface="Arial" panose="020B0604020202020204" pitchFamily="34" charset="0"/>
                        </a:rPr>
                        <a:t> </a:t>
                      </a:r>
                    </a:p>
                  </a:txBody>
                  <a:tcPr marL="6527" marR="6527" marT="6527" marB="0" anchor="b">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fr-CH" sz="1200" b="0" i="0" u="none" strike="noStrike">
                          <a:effectLst/>
                          <a:latin typeface="Arial" panose="020B0604020202020204" pitchFamily="34" charset="0"/>
                        </a:rPr>
                        <a:t> </a:t>
                      </a:r>
                    </a:p>
                  </a:txBody>
                  <a:tcPr marL="6527" marR="6527" marT="6527" marB="0" anchor="b">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fr-CH" sz="1200" b="0" i="0" u="none" strike="noStrike">
                          <a:effectLst/>
                          <a:latin typeface="Arial" panose="020B0604020202020204" pitchFamily="34" charset="0"/>
                        </a:rPr>
                        <a:t> </a:t>
                      </a:r>
                    </a:p>
                  </a:txBody>
                  <a:tcPr marL="6527" marR="6527" marT="6527" marB="0" anchor="b">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fr-CH" sz="1200" b="0" i="0" u="none" strike="noStrike">
                          <a:effectLst/>
                          <a:latin typeface="Arial" panose="020B0604020202020204" pitchFamily="34" charset="0"/>
                        </a:rPr>
                        <a:t> </a:t>
                      </a:r>
                    </a:p>
                  </a:txBody>
                  <a:tcPr marL="6527" marR="6527" marT="6527" marB="0" anchor="b">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fr-CH" sz="1200" b="0" i="0" u="none" strike="noStrike">
                          <a:effectLst/>
                          <a:latin typeface="Arial" panose="020B0604020202020204" pitchFamily="34" charset="0"/>
                        </a:rPr>
                        <a:t> </a:t>
                      </a:r>
                    </a:p>
                  </a:txBody>
                  <a:tcPr marL="6527" marR="6527" marT="6527" marB="0" anchor="b">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fr-CH" sz="1200" b="0" i="0" u="none" strike="noStrike">
                          <a:effectLst/>
                          <a:latin typeface="Arial" panose="020B0604020202020204" pitchFamily="34" charset="0"/>
                        </a:rPr>
                        <a:t> </a:t>
                      </a:r>
                    </a:p>
                  </a:txBody>
                  <a:tcPr marL="6527" marR="6527" marT="6527" marB="0" anchor="b">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fr-CH" sz="1200" b="0" i="0" u="none" strike="noStrike">
                          <a:effectLst/>
                          <a:latin typeface="Arial" panose="020B0604020202020204" pitchFamily="34" charset="0"/>
                        </a:rPr>
                        <a:t> </a:t>
                      </a:r>
                    </a:p>
                  </a:txBody>
                  <a:tcPr marL="6527" marR="6527" marT="6527" marB="0" anchor="b">
                    <a:lnL>
                      <a:noFill/>
                    </a:lnL>
                    <a:lnR>
                      <a:noFill/>
                    </a:lnR>
                    <a:lnT>
                      <a:noFill/>
                    </a:lnT>
                    <a:lnB w="635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3990888744"/>
                  </a:ext>
                </a:extLst>
              </a:tr>
              <a:tr h="624854">
                <a:tc>
                  <a:txBody>
                    <a:bodyPr/>
                    <a:lstStyle/>
                    <a:p>
                      <a:pPr algn="l" fontAlgn="ctr"/>
                      <a:r>
                        <a:rPr lang="fr-CH" sz="900" b="0" i="0" u="none" strike="noStrike">
                          <a:effectLst/>
                          <a:latin typeface="Arial" panose="020B0604020202020204" pitchFamily="34" charset="0"/>
                        </a:rPr>
                        <a:t> </a:t>
                      </a:r>
                    </a:p>
                  </a:txBody>
                  <a:tcPr marL="6527" marR="6527" marT="652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a:t>
                      </a:r>
                    </a:p>
                  </a:txBody>
                  <a:tcPr marL="6527" marR="6527" marT="65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CH" sz="1200" b="0" i="0" u="none" strike="noStrike">
                          <a:effectLst/>
                          <a:latin typeface="Arial" panose="020B0604020202020204" pitchFamily="34" charset="0"/>
                        </a:rPr>
                        <a:t>Majoration de salaire pour travail de nuit &gt;=25 (x h. à 15%)</a:t>
                      </a:r>
                    </a:p>
                  </a:txBody>
                  <a:tcPr marL="6527" marR="6527" marT="652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CH" sz="1200" b="0" i="0" u="none" strike="noStrike" dirty="0">
                          <a:effectLst/>
                          <a:latin typeface="Arial" panose="020B0604020202020204" pitchFamily="34" charset="0"/>
                        </a:rPr>
                        <a:t>3 al.1 et 9.1 RRE</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4980869"/>
                  </a:ext>
                </a:extLst>
              </a:tr>
              <a:tr h="576064">
                <a:tc>
                  <a:txBody>
                    <a:bodyPr/>
                    <a:lstStyle/>
                    <a:p>
                      <a:pPr algn="l" fontAlgn="ctr"/>
                      <a:r>
                        <a:rPr lang="fr-CH" sz="900" b="0" i="0" u="none" strike="noStrike">
                          <a:effectLst/>
                          <a:latin typeface="Arial" panose="020B0604020202020204" pitchFamily="34" charset="0"/>
                        </a:rPr>
                        <a:t> </a:t>
                      </a:r>
                    </a:p>
                  </a:txBody>
                  <a:tcPr marL="6527" marR="6527" marT="652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a:t>
                      </a:r>
                    </a:p>
                  </a:txBody>
                  <a:tcPr marL="6527" marR="6527" marT="65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CH" sz="1200" b="0" i="0" u="none" strike="noStrike" dirty="0">
                          <a:effectLst/>
                          <a:latin typeface="Arial" panose="020B0604020202020204" pitchFamily="34" charset="0"/>
                        </a:rPr>
                        <a:t>Majoration de salaire pour travail de nuit &lt;25 (x h. à 25%)</a:t>
                      </a:r>
                    </a:p>
                  </a:txBody>
                  <a:tcPr marL="6527" marR="6527" marT="652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CH" sz="1200" b="0" i="0" u="none" strike="noStrike" dirty="0">
                          <a:effectLst/>
                          <a:latin typeface="Arial" panose="020B0604020202020204" pitchFamily="34" charset="0"/>
                        </a:rPr>
                        <a:t>3 al.1 et 9.1 RRE</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oui/non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5721052"/>
                  </a:ext>
                </a:extLst>
              </a:tr>
              <a:tr h="576064">
                <a:tc>
                  <a:txBody>
                    <a:bodyPr/>
                    <a:lstStyle/>
                    <a:p>
                      <a:pPr algn="l" fontAlgn="ctr"/>
                      <a:r>
                        <a:rPr lang="fr-CH" sz="900" b="0" i="0" u="none" strike="noStrike">
                          <a:effectLst/>
                          <a:latin typeface="Arial" panose="020B0604020202020204" pitchFamily="34" charset="0"/>
                        </a:rPr>
                        <a:t> </a:t>
                      </a:r>
                    </a:p>
                  </a:txBody>
                  <a:tcPr marL="6527" marR="6527" marT="652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a:t>
                      </a:r>
                    </a:p>
                  </a:txBody>
                  <a:tcPr marL="6527" marR="6527" marT="65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CH" sz="1200" b="0" i="0" u="none" strike="noStrike">
                          <a:effectLst/>
                          <a:latin typeface="Arial" panose="020B0604020202020204" pitchFamily="34" charset="0"/>
                        </a:rPr>
                        <a:t>Heures d'intervention de piquet (x h. à 125%)</a:t>
                      </a:r>
                    </a:p>
                  </a:txBody>
                  <a:tcPr marL="6527" marR="6527" marT="652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CH" sz="1200" b="0" i="0" u="none" strike="noStrike" dirty="0">
                          <a:effectLst/>
                          <a:latin typeface="Arial" panose="020B0604020202020204" pitchFamily="34" charset="0"/>
                        </a:rPr>
                        <a:t>3 al.1 et 9.3 RRE</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6240764"/>
                  </a:ext>
                </a:extLst>
              </a:tr>
              <a:tr h="576064">
                <a:tc>
                  <a:txBody>
                    <a:bodyPr/>
                    <a:lstStyle/>
                    <a:p>
                      <a:pPr algn="l" fontAlgn="ctr"/>
                      <a:r>
                        <a:rPr lang="fr-CH" sz="900" b="0" i="0" u="none" strike="noStrike">
                          <a:effectLst/>
                          <a:latin typeface="Arial" panose="020B0604020202020204" pitchFamily="34" charset="0"/>
                        </a:rPr>
                        <a:t> </a:t>
                      </a:r>
                    </a:p>
                  </a:txBody>
                  <a:tcPr marL="6527" marR="6527" marT="652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a:t>
                      </a:r>
                    </a:p>
                  </a:txBody>
                  <a:tcPr marL="6527" marR="6527" marT="65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CH" sz="1200" b="0" i="0" u="none" strike="noStrike">
                          <a:effectLst/>
                          <a:latin typeface="Arial" panose="020B0604020202020204" pitchFamily="34" charset="0"/>
                        </a:rPr>
                        <a:t>Heures supplémentaires/travail supplémentaire (x h. à 125%)</a:t>
                      </a:r>
                    </a:p>
                  </a:txBody>
                  <a:tcPr marL="6527" marR="6527" marT="652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CH" sz="1200" b="0" i="0" u="none" strike="noStrike" dirty="0">
                          <a:effectLst/>
                          <a:latin typeface="Arial" panose="020B0604020202020204" pitchFamily="34" charset="0"/>
                        </a:rPr>
                        <a:t>4.6.1 CCT</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8119562"/>
                  </a:ext>
                </a:extLst>
              </a:tr>
            </a:tbl>
          </a:graphicData>
        </a:graphic>
      </p:graphicFrame>
    </p:spTree>
    <p:extLst>
      <p:ext uri="{BB962C8B-B14F-4D97-AF65-F5344CB8AC3E}">
        <p14:creationId xmlns:p14="http://schemas.microsoft.com/office/powerpoint/2010/main" val="83495569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7514" y="1052736"/>
            <a:ext cx="8856984" cy="648072"/>
          </a:xfrm>
        </p:spPr>
        <p:txBody>
          <a:bodyPr/>
          <a:lstStyle/>
          <a:p>
            <a:r>
              <a:rPr lang="fr-CH" dirty="0" smtClean="0"/>
              <a:t>Règlement sur la rémunération (RRE)</a:t>
            </a:r>
            <a:endParaRPr lang="fr-CH" dirty="0"/>
          </a:p>
        </p:txBody>
      </p:sp>
      <p:graphicFrame>
        <p:nvGraphicFramePr>
          <p:cNvPr id="3" name="Tableau 2"/>
          <p:cNvGraphicFramePr>
            <a:graphicFrameLocks noGrp="1"/>
          </p:cNvGraphicFramePr>
          <p:nvPr>
            <p:extLst>
              <p:ext uri="{D42A27DB-BD31-4B8C-83A1-F6EECF244321}">
                <p14:modId xmlns:p14="http://schemas.microsoft.com/office/powerpoint/2010/main" val="2304729096"/>
              </p:ext>
            </p:extLst>
          </p:nvPr>
        </p:nvGraphicFramePr>
        <p:xfrm>
          <a:off x="449542" y="2132856"/>
          <a:ext cx="8352928" cy="3200847"/>
        </p:xfrm>
        <a:graphic>
          <a:graphicData uri="http://schemas.openxmlformats.org/drawingml/2006/table">
            <a:tbl>
              <a:tblPr/>
              <a:tblGrid>
                <a:gridCol w="406234">
                  <a:extLst>
                    <a:ext uri="{9D8B030D-6E8A-4147-A177-3AD203B41FA5}">
                      <a16:colId xmlns:a16="http://schemas.microsoft.com/office/drawing/2014/main" val="2074332751"/>
                    </a:ext>
                  </a:extLst>
                </a:gridCol>
                <a:gridCol w="118202">
                  <a:extLst>
                    <a:ext uri="{9D8B030D-6E8A-4147-A177-3AD203B41FA5}">
                      <a16:colId xmlns:a16="http://schemas.microsoft.com/office/drawing/2014/main" val="2867249281"/>
                    </a:ext>
                  </a:extLst>
                </a:gridCol>
                <a:gridCol w="2878437">
                  <a:extLst>
                    <a:ext uri="{9D8B030D-6E8A-4147-A177-3AD203B41FA5}">
                      <a16:colId xmlns:a16="http://schemas.microsoft.com/office/drawing/2014/main" val="459451422"/>
                    </a:ext>
                  </a:extLst>
                </a:gridCol>
                <a:gridCol w="623844">
                  <a:extLst>
                    <a:ext uri="{9D8B030D-6E8A-4147-A177-3AD203B41FA5}">
                      <a16:colId xmlns:a16="http://schemas.microsoft.com/office/drawing/2014/main" val="1904899442"/>
                    </a:ext>
                  </a:extLst>
                </a:gridCol>
                <a:gridCol w="514398">
                  <a:extLst>
                    <a:ext uri="{9D8B030D-6E8A-4147-A177-3AD203B41FA5}">
                      <a16:colId xmlns:a16="http://schemas.microsoft.com/office/drawing/2014/main" val="1506574250"/>
                    </a:ext>
                  </a:extLst>
                </a:gridCol>
                <a:gridCol w="514398">
                  <a:extLst>
                    <a:ext uri="{9D8B030D-6E8A-4147-A177-3AD203B41FA5}">
                      <a16:colId xmlns:a16="http://schemas.microsoft.com/office/drawing/2014/main" val="758265646"/>
                    </a:ext>
                  </a:extLst>
                </a:gridCol>
                <a:gridCol w="514398">
                  <a:extLst>
                    <a:ext uri="{9D8B030D-6E8A-4147-A177-3AD203B41FA5}">
                      <a16:colId xmlns:a16="http://schemas.microsoft.com/office/drawing/2014/main" val="2960618835"/>
                    </a:ext>
                  </a:extLst>
                </a:gridCol>
                <a:gridCol w="514398">
                  <a:extLst>
                    <a:ext uri="{9D8B030D-6E8A-4147-A177-3AD203B41FA5}">
                      <a16:colId xmlns:a16="http://schemas.microsoft.com/office/drawing/2014/main" val="1875723977"/>
                    </a:ext>
                  </a:extLst>
                </a:gridCol>
                <a:gridCol w="514398">
                  <a:extLst>
                    <a:ext uri="{9D8B030D-6E8A-4147-A177-3AD203B41FA5}">
                      <a16:colId xmlns:a16="http://schemas.microsoft.com/office/drawing/2014/main" val="1904495507"/>
                    </a:ext>
                  </a:extLst>
                </a:gridCol>
                <a:gridCol w="514398">
                  <a:extLst>
                    <a:ext uri="{9D8B030D-6E8A-4147-A177-3AD203B41FA5}">
                      <a16:colId xmlns:a16="http://schemas.microsoft.com/office/drawing/2014/main" val="1599458747"/>
                    </a:ext>
                  </a:extLst>
                </a:gridCol>
                <a:gridCol w="514398">
                  <a:extLst>
                    <a:ext uri="{9D8B030D-6E8A-4147-A177-3AD203B41FA5}">
                      <a16:colId xmlns:a16="http://schemas.microsoft.com/office/drawing/2014/main" val="4091453536"/>
                    </a:ext>
                  </a:extLst>
                </a:gridCol>
                <a:gridCol w="725425">
                  <a:extLst>
                    <a:ext uri="{9D8B030D-6E8A-4147-A177-3AD203B41FA5}">
                      <a16:colId xmlns:a16="http://schemas.microsoft.com/office/drawing/2014/main" val="493806401"/>
                    </a:ext>
                  </a:extLst>
                </a:gridCol>
              </a:tblGrid>
              <a:tr h="771191">
                <a:tc gridSpan="3">
                  <a:txBody>
                    <a:bodyPr/>
                    <a:lstStyle/>
                    <a:p>
                      <a:pPr algn="l" fontAlgn="ctr"/>
                      <a:r>
                        <a:rPr lang="fr-CH" sz="1200" b="0" i="0" u="none" strike="noStrike" dirty="0">
                          <a:effectLst/>
                          <a:latin typeface="Arial" panose="020B0604020202020204" pitchFamily="34" charset="0"/>
                        </a:rPr>
                        <a:t>Rubriques</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409"/>
                    </a:solidFill>
                  </a:tcPr>
                </a:tc>
                <a:tc hMerge="1">
                  <a:txBody>
                    <a:bodyPr/>
                    <a:lstStyle/>
                    <a:p>
                      <a:endParaRPr lang="fr-CH"/>
                    </a:p>
                  </a:txBody>
                  <a:tcPr/>
                </a:tc>
                <a:tc hMerge="1">
                  <a:txBody>
                    <a:bodyPr/>
                    <a:lstStyle/>
                    <a:p>
                      <a:endParaRPr lang="fr-CH"/>
                    </a:p>
                  </a:txBody>
                  <a:tcPr/>
                </a:tc>
                <a:tc>
                  <a:txBody>
                    <a:bodyPr/>
                    <a:lstStyle/>
                    <a:p>
                      <a:pPr algn="l" fontAlgn="ctr"/>
                      <a:r>
                        <a:rPr lang="fr-CH" sz="1200" b="0" i="0" u="none" strike="noStrike" dirty="0">
                          <a:effectLst/>
                          <a:latin typeface="Arial" panose="020B0604020202020204" pitchFamily="34" charset="0"/>
                        </a:rPr>
                        <a:t>Base CCT/Règlement</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409"/>
                    </a:solidFill>
                  </a:tcPr>
                </a:tc>
                <a:tc>
                  <a:txBody>
                    <a:bodyPr/>
                    <a:lstStyle/>
                    <a:p>
                      <a:pPr algn="ctr" fontAlgn="ctr"/>
                      <a:r>
                        <a:rPr lang="fr-CH" sz="1200" b="0" i="0" u="none" strike="noStrike">
                          <a:effectLst/>
                          <a:latin typeface="Arial" panose="020B0604020202020204" pitchFamily="34" charset="0"/>
                        </a:rPr>
                        <a:t>Vac + JF</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409"/>
                    </a:solidFill>
                  </a:tcPr>
                </a:tc>
                <a:tc>
                  <a:txBody>
                    <a:bodyPr/>
                    <a:lstStyle/>
                    <a:p>
                      <a:pPr algn="ctr" fontAlgn="ctr"/>
                      <a:r>
                        <a:rPr lang="fr-CH" sz="1200" b="0" i="0" u="none" strike="noStrike">
                          <a:effectLst/>
                          <a:latin typeface="Arial" panose="020B0604020202020204" pitchFamily="34" charset="0"/>
                        </a:rPr>
                        <a:t>13ème</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409"/>
                    </a:solidFill>
                  </a:tcPr>
                </a:tc>
                <a:tc>
                  <a:txBody>
                    <a:bodyPr/>
                    <a:lstStyle/>
                    <a:p>
                      <a:pPr algn="ctr" fontAlgn="ctr"/>
                      <a:r>
                        <a:rPr lang="fr-CH" sz="1200" b="0" i="0" u="none" strike="noStrike" dirty="0">
                          <a:effectLst/>
                          <a:latin typeface="Arial" panose="020B0604020202020204" pitchFamily="34" charset="0"/>
                        </a:rPr>
                        <a:t>AVS*</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409"/>
                    </a:solidFill>
                  </a:tcPr>
                </a:tc>
                <a:tc>
                  <a:txBody>
                    <a:bodyPr/>
                    <a:lstStyle/>
                    <a:p>
                      <a:pPr algn="ctr" fontAlgn="ctr"/>
                      <a:r>
                        <a:rPr lang="fr-CH" sz="1200" b="0" i="0" u="none" strike="noStrike">
                          <a:effectLst/>
                          <a:latin typeface="Arial" panose="020B0604020202020204" pitchFamily="34" charset="0"/>
                        </a:rPr>
                        <a:t>AC</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409"/>
                    </a:solidFill>
                  </a:tcPr>
                </a:tc>
                <a:tc>
                  <a:txBody>
                    <a:bodyPr/>
                    <a:lstStyle/>
                    <a:p>
                      <a:pPr algn="ctr" fontAlgn="ctr"/>
                      <a:r>
                        <a:rPr lang="fr-CH" sz="1200" b="0" i="0" u="none" strike="noStrike">
                          <a:effectLst/>
                          <a:latin typeface="Arial" panose="020B0604020202020204" pitchFamily="34" charset="0"/>
                        </a:rPr>
                        <a:t>**LAA</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409"/>
                    </a:solidFill>
                  </a:tcPr>
                </a:tc>
                <a:tc>
                  <a:txBody>
                    <a:bodyPr/>
                    <a:lstStyle/>
                    <a:p>
                      <a:pPr algn="ctr" fontAlgn="ctr"/>
                      <a:r>
                        <a:rPr lang="fr-CH" sz="1200" b="0" i="0" u="none" strike="noStrike">
                          <a:effectLst/>
                          <a:latin typeface="Arial" panose="020B0604020202020204" pitchFamily="34" charset="0"/>
                        </a:rPr>
                        <a:t>LPP</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409"/>
                    </a:solidFill>
                  </a:tcPr>
                </a:tc>
                <a:tc>
                  <a:txBody>
                    <a:bodyPr/>
                    <a:lstStyle/>
                    <a:p>
                      <a:pPr algn="ctr" fontAlgn="ctr"/>
                      <a:r>
                        <a:rPr lang="fr-CH" sz="1200" b="0" i="0" u="none" strike="noStrike">
                          <a:effectLst/>
                          <a:latin typeface="Arial" panose="020B0604020202020204" pitchFamily="34" charset="0"/>
                        </a:rPr>
                        <a:t>PG maladie</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409"/>
                    </a:solidFill>
                  </a:tcPr>
                </a:tc>
                <a:tc>
                  <a:txBody>
                    <a:bodyPr/>
                    <a:lstStyle/>
                    <a:p>
                      <a:pPr algn="ctr" fontAlgn="ctr"/>
                      <a:r>
                        <a:rPr lang="fr-CH" sz="1200" b="0" i="0" u="none" strike="noStrike" dirty="0">
                          <a:effectLst/>
                          <a:latin typeface="Arial" panose="020B0604020202020204" pitchFamily="34" charset="0"/>
                        </a:rPr>
                        <a:t>Contribution prof.</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409"/>
                    </a:solidFill>
                  </a:tcPr>
                </a:tc>
                <a:extLst>
                  <a:ext uri="{0D108BD9-81ED-4DB2-BD59-A6C34878D82A}">
                    <a16:rowId xmlns:a16="http://schemas.microsoft.com/office/drawing/2014/main" val="1946514664"/>
                  </a:ext>
                </a:extLst>
              </a:tr>
              <a:tr h="143592">
                <a:tc>
                  <a:txBody>
                    <a:bodyPr/>
                    <a:lstStyle/>
                    <a:p>
                      <a:pPr algn="l" fontAlgn="b"/>
                      <a:r>
                        <a:rPr lang="fr-CH" sz="900" b="0" i="0" u="none" strike="noStrike">
                          <a:effectLst/>
                          <a:latin typeface="Arial" panose="020B0604020202020204" pitchFamily="34" charset="0"/>
                        </a:rPr>
                        <a:t>2.</a:t>
                      </a:r>
                    </a:p>
                  </a:txBody>
                  <a:tcPr marL="6527" marR="6527" marT="652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0C0C0"/>
                    </a:solidFill>
                  </a:tcPr>
                </a:tc>
                <a:tc gridSpan="2">
                  <a:txBody>
                    <a:bodyPr/>
                    <a:lstStyle/>
                    <a:p>
                      <a:pPr algn="l" fontAlgn="b"/>
                      <a:r>
                        <a:rPr lang="fr-CH" sz="1200" b="0" i="0" u="none" strike="noStrike">
                          <a:effectLst/>
                          <a:latin typeface="Arial" panose="020B0604020202020204" pitchFamily="34" charset="0"/>
                        </a:rPr>
                        <a:t>Indemnités</a:t>
                      </a:r>
                    </a:p>
                  </a:txBody>
                  <a:tcPr marL="6527" marR="6527" marT="6527" marB="0" anchor="b">
                    <a:lnL>
                      <a:noFill/>
                    </a:lnL>
                    <a:lnR>
                      <a:noFill/>
                    </a:lnR>
                    <a:lnT>
                      <a:noFill/>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fr-CH"/>
                    </a:p>
                  </a:txBody>
                  <a:tcPr/>
                </a:tc>
                <a:tc>
                  <a:txBody>
                    <a:bodyPr/>
                    <a:lstStyle/>
                    <a:p>
                      <a:pPr algn="l" fontAlgn="b"/>
                      <a:r>
                        <a:rPr lang="fr-CH" sz="1200" b="0" i="0" u="none" strike="noStrike" dirty="0">
                          <a:effectLst/>
                          <a:latin typeface="Arial" panose="020B0604020202020204" pitchFamily="34" charset="0"/>
                        </a:rPr>
                        <a:t> </a:t>
                      </a:r>
                    </a:p>
                  </a:txBody>
                  <a:tcPr marL="6527" marR="6527" marT="6527" marB="0" anchor="b">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fr-CH" sz="1200" b="0" i="0" u="none" strike="noStrike" dirty="0">
                          <a:effectLst/>
                          <a:latin typeface="Arial" panose="020B0604020202020204" pitchFamily="34" charset="0"/>
                        </a:rPr>
                        <a:t> </a:t>
                      </a:r>
                    </a:p>
                  </a:txBody>
                  <a:tcPr marL="6527" marR="6527" marT="6527" marB="0" anchor="ctr">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fr-CH" sz="1200" b="0" i="0" u="none" strike="noStrike">
                          <a:effectLst/>
                          <a:latin typeface="Arial" panose="020B0604020202020204" pitchFamily="34" charset="0"/>
                        </a:rPr>
                        <a:t> </a:t>
                      </a:r>
                    </a:p>
                  </a:txBody>
                  <a:tcPr marL="6527" marR="6527" marT="6527" marB="0" anchor="ctr">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fr-CH" sz="1200" b="0" i="0" u="none" strike="noStrike">
                          <a:effectLst/>
                          <a:latin typeface="Arial" panose="020B0604020202020204" pitchFamily="34" charset="0"/>
                        </a:rPr>
                        <a:t> </a:t>
                      </a:r>
                    </a:p>
                  </a:txBody>
                  <a:tcPr marL="6527" marR="6527" marT="6527" marB="0" anchor="ctr">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fr-CH" sz="1200" b="0" i="0" u="none" strike="noStrike">
                          <a:effectLst/>
                          <a:latin typeface="Arial" panose="020B0604020202020204" pitchFamily="34" charset="0"/>
                        </a:rPr>
                        <a:t> </a:t>
                      </a:r>
                    </a:p>
                  </a:txBody>
                  <a:tcPr marL="6527" marR="6527" marT="6527" marB="0" anchor="ctr">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fr-CH" sz="1200" b="0" i="0" u="none" strike="noStrike">
                          <a:effectLst/>
                          <a:latin typeface="Arial" panose="020B0604020202020204" pitchFamily="34" charset="0"/>
                        </a:rPr>
                        <a:t> </a:t>
                      </a:r>
                    </a:p>
                  </a:txBody>
                  <a:tcPr marL="6527" marR="6527" marT="6527" marB="0" anchor="ctr">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fr-CH" sz="1200" b="0" i="0" u="none" strike="noStrike">
                          <a:effectLst/>
                          <a:latin typeface="Arial" panose="020B0604020202020204" pitchFamily="34" charset="0"/>
                        </a:rPr>
                        <a:t> </a:t>
                      </a:r>
                    </a:p>
                  </a:txBody>
                  <a:tcPr marL="6527" marR="6527" marT="6527" marB="0" anchor="ctr">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fr-CH" sz="1200" b="0" i="0" u="none" strike="noStrike">
                          <a:effectLst/>
                          <a:latin typeface="Arial" panose="020B0604020202020204" pitchFamily="34" charset="0"/>
                        </a:rPr>
                        <a:t> </a:t>
                      </a:r>
                    </a:p>
                  </a:txBody>
                  <a:tcPr marL="6527" marR="6527" marT="6527" marB="0" anchor="ctr">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fr-CH" sz="1200" b="0" i="0" u="none" strike="noStrike">
                          <a:effectLst/>
                          <a:latin typeface="Arial" panose="020B0604020202020204" pitchFamily="34" charset="0"/>
                        </a:rPr>
                        <a:t> </a:t>
                      </a:r>
                    </a:p>
                  </a:txBody>
                  <a:tcPr marL="6527" marR="6527" marT="6527" marB="0" anchor="ctr">
                    <a:lnL>
                      <a:noFill/>
                    </a:lnL>
                    <a:lnR>
                      <a:noFill/>
                    </a:lnR>
                    <a:lnT>
                      <a:noFill/>
                    </a:lnT>
                    <a:lnB w="635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449121216"/>
                  </a:ext>
                </a:extLst>
              </a:tr>
              <a:tr h="287185">
                <a:tc>
                  <a:txBody>
                    <a:bodyPr/>
                    <a:lstStyle/>
                    <a:p>
                      <a:pPr algn="l" fontAlgn="b"/>
                      <a:r>
                        <a:rPr lang="fr-CH" sz="900" b="0" i="0" u="none" strike="noStrike">
                          <a:effectLst/>
                          <a:latin typeface="Arial" panose="020B0604020202020204" pitchFamily="34" charset="0"/>
                        </a:rPr>
                        <a:t> </a:t>
                      </a:r>
                    </a:p>
                  </a:txBody>
                  <a:tcPr marL="6527" marR="6527" marT="652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900" b="0" i="0" u="none" strike="noStrike">
                          <a:effectLst/>
                          <a:latin typeface="Arial" panose="020B0604020202020204" pitchFamily="34" charset="0"/>
                        </a:rPr>
                        <a:t>-</a:t>
                      </a:r>
                    </a:p>
                  </a:txBody>
                  <a:tcPr marL="6527" marR="6527" marT="65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CH" sz="1200" b="0" i="0" u="none" strike="noStrike">
                          <a:effectLst/>
                          <a:latin typeface="Arial" panose="020B0604020202020204" pitchFamily="34" charset="0"/>
                        </a:rPr>
                        <a:t>Indemnité de week-end/jours fériés (CHF 6.-/h.)</a:t>
                      </a:r>
                    </a:p>
                  </a:txBody>
                  <a:tcPr marL="6527" marR="6527" marT="652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CH" sz="1200" b="0" i="0" u="none" strike="noStrike" dirty="0">
                          <a:effectLst/>
                          <a:latin typeface="Arial" panose="020B0604020202020204" pitchFamily="34" charset="0"/>
                        </a:rPr>
                        <a:t>3 al.1 et 9.2 RRE</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615267"/>
                  </a:ext>
                </a:extLst>
              </a:tr>
              <a:tr h="430777">
                <a:tc>
                  <a:txBody>
                    <a:bodyPr/>
                    <a:lstStyle/>
                    <a:p>
                      <a:pPr algn="l" fontAlgn="b"/>
                      <a:r>
                        <a:rPr lang="fr-CH" sz="900" b="0" i="0" u="none" strike="noStrike">
                          <a:effectLst/>
                          <a:latin typeface="Arial" panose="020B0604020202020204" pitchFamily="34" charset="0"/>
                        </a:rPr>
                        <a:t> </a:t>
                      </a:r>
                    </a:p>
                  </a:txBody>
                  <a:tcPr marL="6527" marR="6527" marT="652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900" b="0" i="0" u="none" strike="noStrike">
                          <a:effectLst/>
                          <a:latin typeface="Arial" panose="020B0604020202020204" pitchFamily="34" charset="0"/>
                        </a:rPr>
                        <a:t>-</a:t>
                      </a:r>
                    </a:p>
                  </a:txBody>
                  <a:tcPr marL="6527" marR="6527" marT="65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CH" sz="1200" b="0" i="0" u="none" strike="noStrike">
                          <a:effectLst/>
                          <a:latin typeface="Arial" panose="020B0604020202020204" pitchFamily="34" charset="0"/>
                        </a:rPr>
                        <a:t>Indemnité nuit dimanches/jours fériés (CHF 3.--/h)</a:t>
                      </a:r>
                    </a:p>
                  </a:txBody>
                  <a:tcPr marL="6527" marR="6527" marT="652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da-DK" sz="1200" b="0" i="0" u="none" strike="noStrike">
                          <a:effectLst/>
                          <a:latin typeface="Arial" panose="020B0604020202020204" pitchFamily="34" charset="0"/>
                        </a:rPr>
                        <a:t>4.2 al.2 CCT et 9.1 RRE</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oui/non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6957591"/>
                  </a:ext>
                </a:extLst>
              </a:tr>
              <a:tr h="287185">
                <a:tc>
                  <a:txBody>
                    <a:bodyPr/>
                    <a:lstStyle/>
                    <a:p>
                      <a:pPr algn="l" fontAlgn="b"/>
                      <a:r>
                        <a:rPr lang="fr-CH" sz="900" b="0" i="0" u="none" strike="noStrike">
                          <a:effectLst/>
                          <a:latin typeface="Arial" panose="020B0604020202020204" pitchFamily="34" charset="0"/>
                        </a:rPr>
                        <a:t> </a:t>
                      </a:r>
                    </a:p>
                  </a:txBody>
                  <a:tcPr marL="6527" marR="6527" marT="652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900" b="0" i="0" u="none" strike="noStrike">
                          <a:effectLst/>
                          <a:latin typeface="Arial" panose="020B0604020202020204" pitchFamily="34" charset="0"/>
                        </a:rPr>
                        <a:t>-</a:t>
                      </a:r>
                    </a:p>
                  </a:txBody>
                  <a:tcPr marL="6527" marR="6527" marT="65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CH" sz="1200" b="0" i="0" u="none" strike="noStrike">
                          <a:effectLst/>
                          <a:latin typeface="Arial" panose="020B0604020202020204" pitchFamily="34" charset="0"/>
                        </a:rPr>
                        <a:t>Indemnités de piquets (CHF 5.--/h.)</a:t>
                      </a:r>
                    </a:p>
                  </a:txBody>
                  <a:tcPr marL="6527" marR="6527" marT="652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CH" sz="1200" b="0" i="0" u="none" strike="noStrike">
                          <a:effectLst/>
                          <a:latin typeface="Arial" panose="020B0604020202020204" pitchFamily="34" charset="0"/>
                        </a:rPr>
                        <a:t>3.1 et 9.3 RRE</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oui/non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3647637"/>
                  </a:ext>
                </a:extLst>
              </a:tr>
              <a:tr h="143592">
                <a:tc>
                  <a:txBody>
                    <a:bodyPr/>
                    <a:lstStyle/>
                    <a:p>
                      <a:pPr algn="l" fontAlgn="b"/>
                      <a:r>
                        <a:rPr lang="fr-CH" sz="900" b="0" i="0" u="none" strike="noStrike">
                          <a:effectLst/>
                          <a:latin typeface="Arial" panose="020B0604020202020204" pitchFamily="34" charset="0"/>
                        </a:rPr>
                        <a:t> </a:t>
                      </a:r>
                    </a:p>
                  </a:txBody>
                  <a:tcPr marL="6527" marR="6527" marT="652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H" sz="900" b="0" i="0" u="none" strike="noStrike">
                          <a:effectLst/>
                          <a:latin typeface="Arial" panose="020B0604020202020204" pitchFamily="34" charset="0"/>
                        </a:rPr>
                        <a:t>-</a:t>
                      </a:r>
                    </a:p>
                  </a:txBody>
                  <a:tcPr marL="6527" marR="6527" marT="652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CH" sz="1200" b="0" i="0" u="none" strike="noStrike">
                          <a:effectLst/>
                          <a:latin typeface="Arial" panose="020B0604020202020204" pitchFamily="34" charset="0"/>
                        </a:rPr>
                        <a:t>Prime spéciale</a:t>
                      </a:r>
                    </a:p>
                  </a:txBody>
                  <a:tcPr marL="6527" marR="6527" marT="652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CH" sz="1200" b="0" i="0" u="none" strike="noStrike">
                          <a:effectLst/>
                          <a:latin typeface="Arial" panose="020B0604020202020204" pitchFamily="34" charset="0"/>
                        </a:rPr>
                        <a:t>14 RRE</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7436584"/>
                  </a:ext>
                </a:extLst>
              </a:tr>
              <a:tr h="143592">
                <a:tc>
                  <a:txBody>
                    <a:bodyPr/>
                    <a:lstStyle/>
                    <a:p>
                      <a:pPr algn="l" fontAlgn="b"/>
                      <a:r>
                        <a:rPr lang="fr-CH" sz="900" b="0" i="0" u="none" strike="noStrike">
                          <a:effectLst/>
                          <a:latin typeface="Arial" panose="020B0604020202020204" pitchFamily="34" charset="0"/>
                        </a:rPr>
                        <a:t> </a:t>
                      </a:r>
                    </a:p>
                  </a:txBody>
                  <a:tcPr marL="6527" marR="6527" marT="652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900" b="0" i="0" u="none" strike="noStrike">
                          <a:effectLst/>
                          <a:latin typeface="Arial" panose="020B0604020202020204" pitchFamily="34" charset="0"/>
                        </a:rPr>
                        <a:t>-</a:t>
                      </a:r>
                    </a:p>
                  </a:txBody>
                  <a:tcPr marL="6527" marR="6527" marT="65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CH" sz="1200" b="0" i="0" u="none" strike="noStrike">
                          <a:effectLst/>
                          <a:latin typeface="Arial" panose="020B0604020202020204" pitchFamily="34" charset="0"/>
                        </a:rPr>
                        <a:t>Indemnité décès</a:t>
                      </a:r>
                    </a:p>
                  </a:txBody>
                  <a:tcPr marL="6527" marR="6527" marT="652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CH" sz="1200" b="0" i="0" u="none" strike="noStrike">
                          <a:effectLst/>
                          <a:latin typeface="Arial" panose="020B0604020202020204" pitchFamily="34" charset="0"/>
                        </a:rPr>
                        <a:t>5.2.6 CCT</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7678881"/>
                  </a:ext>
                </a:extLst>
              </a:tr>
              <a:tr h="143592">
                <a:tc>
                  <a:txBody>
                    <a:bodyPr/>
                    <a:lstStyle/>
                    <a:p>
                      <a:pPr algn="l" fontAlgn="b"/>
                      <a:r>
                        <a:rPr lang="fr-CH" sz="900" b="0" i="0" u="none" strike="noStrike">
                          <a:effectLst/>
                          <a:latin typeface="Arial" panose="020B0604020202020204" pitchFamily="34" charset="0"/>
                        </a:rPr>
                        <a:t> </a:t>
                      </a:r>
                    </a:p>
                  </a:txBody>
                  <a:tcPr marL="6527" marR="6527" marT="652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900" b="0" i="0" u="none" strike="noStrike">
                          <a:effectLst/>
                          <a:latin typeface="Arial" panose="020B0604020202020204" pitchFamily="34" charset="0"/>
                        </a:rPr>
                        <a:t>-</a:t>
                      </a:r>
                    </a:p>
                  </a:txBody>
                  <a:tcPr marL="6527" marR="6527" marT="65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CH" sz="1200" b="0" i="0" u="none" strike="noStrike">
                          <a:effectLst/>
                          <a:latin typeface="Arial" panose="020B0604020202020204" pitchFamily="34" charset="0"/>
                        </a:rPr>
                        <a:t>Indemnité en cas de suppression de poste</a:t>
                      </a:r>
                    </a:p>
                  </a:txBody>
                  <a:tcPr marL="6527" marR="6527" marT="652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CH" sz="1200" b="0" i="0" u="none" strike="noStrike">
                          <a:effectLst/>
                          <a:latin typeface="Arial" panose="020B0604020202020204" pitchFamily="34" charset="0"/>
                        </a:rPr>
                        <a:t>3.3  CCT</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oui</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695373"/>
                  </a:ext>
                </a:extLst>
              </a:tr>
              <a:tr h="143592">
                <a:tc>
                  <a:txBody>
                    <a:bodyPr/>
                    <a:lstStyle/>
                    <a:p>
                      <a:pPr algn="l" fontAlgn="b"/>
                      <a:r>
                        <a:rPr lang="fr-CH" sz="900" b="0" i="0" u="none" strike="noStrike">
                          <a:effectLst/>
                          <a:latin typeface="Arial" panose="020B0604020202020204" pitchFamily="34" charset="0"/>
                        </a:rPr>
                        <a:t> </a:t>
                      </a:r>
                    </a:p>
                  </a:txBody>
                  <a:tcPr marL="6527" marR="6527" marT="652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fr-CH" sz="900" b="0" i="0" u="none" strike="noStrike">
                          <a:effectLst/>
                          <a:latin typeface="Arial" panose="020B0604020202020204" pitchFamily="34" charset="0"/>
                        </a:rPr>
                        <a:t>-</a:t>
                      </a:r>
                    </a:p>
                  </a:txBody>
                  <a:tcPr marL="6527" marR="6527" marT="652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fr-CH" sz="1200" b="0" i="0" u="none" strike="noStrike">
                          <a:effectLst/>
                          <a:latin typeface="Arial" panose="020B0604020202020204" pitchFamily="34" charset="0"/>
                        </a:rPr>
                        <a:t>Indemnité en cas de licenciement collectif</a:t>
                      </a:r>
                    </a:p>
                  </a:txBody>
                  <a:tcPr marL="6527" marR="6527" marT="652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CH" sz="1200" b="0" i="0" u="none" strike="noStrike">
                          <a:effectLst/>
                          <a:latin typeface="Arial" panose="020B0604020202020204" pitchFamily="34" charset="0"/>
                        </a:rPr>
                        <a:t>3.4 CCT</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a:effectLst/>
                          <a:latin typeface="Arial" panose="020B0604020202020204" pitchFamily="34" charset="0"/>
                        </a:rPr>
                        <a:t>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200" b="0" i="0" u="none" strike="noStrike" dirty="0">
                          <a:effectLst/>
                          <a:latin typeface="Arial" panose="020B0604020202020204" pitchFamily="34" charset="0"/>
                        </a:rPr>
                        <a:t>non</a:t>
                      </a:r>
                    </a:p>
                  </a:txBody>
                  <a:tcPr marL="6527" marR="6527" marT="6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577791"/>
                  </a:ext>
                </a:extLst>
              </a:tr>
            </a:tbl>
          </a:graphicData>
        </a:graphic>
      </p:graphicFrame>
    </p:spTree>
    <p:extLst>
      <p:ext uri="{BB962C8B-B14F-4D97-AF65-F5344CB8AC3E}">
        <p14:creationId xmlns:p14="http://schemas.microsoft.com/office/powerpoint/2010/main" val="19425714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35766" y="836712"/>
            <a:ext cx="7772400" cy="648072"/>
          </a:xfrm>
        </p:spPr>
        <p:txBody>
          <a:bodyPr/>
          <a:lstStyle/>
          <a:p>
            <a:r>
              <a:rPr lang="fr-CH" dirty="0" smtClean="0"/>
              <a:t>Evaluations des fonctions</a:t>
            </a:r>
            <a:endParaRPr lang="fr-CH" dirty="0"/>
          </a:p>
        </p:txBody>
      </p:sp>
      <p:sp>
        <p:nvSpPr>
          <p:cNvPr id="5" name="Rectangle 4"/>
          <p:cNvSpPr/>
          <p:nvPr/>
        </p:nvSpPr>
        <p:spPr>
          <a:xfrm>
            <a:off x="683568" y="1700808"/>
            <a:ext cx="8064896" cy="4431983"/>
          </a:xfrm>
          <a:prstGeom prst="rect">
            <a:avLst/>
          </a:prstGeom>
        </p:spPr>
        <p:txBody>
          <a:bodyPr wrap="square">
            <a:spAutoFit/>
          </a:bodyPr>
          <a:lstStyle/>
          <a:p>
            <a:pPr lvl="0">
              <a:spcAft>
                <a:spcPts val="600"/>
              </a:spcAft>
              <a:defRPr/>
            </a:pPr>
            <a:r>
              <a:rPr lang="fr-CH" sz="2800" b="1" dirty="0" smtClean="0">
                <a:solidFill>
                  <a:srgbClr val="1DA8DE"/>
                </a:solidFill>
                <a:latin typeface="Verdana" panose="020B0604030504040204" pitchFamily="34" charset="0"/>
                <a:hlinkClick r:id="rId3"/>
              </a:rPr>
              <a:t>Directive </a:t>
            </a:r>
            <a:r>
              <a:rPr lang="fr-CH" sz="2800" b="1" dirty="0">
                <a:solidFill>
                  <a:srgbClr val="1DA8DE"/>
                </a:solidFill>
                <a:latin typeface="Verdana" panose="020B0604030504040204" pitchFamily="34" charset="0"/>
                <a:hlinkClick r:id="rId3"/>
              </a:rPr>
              <a:t>sur les évaluations de fonctions. </a:t>
            </a:r>
            <a:endParaRPr lang="fr-CH" sz="2800" b="1" dirty="0" smtClean="0">
              <a:solidFill>
                <a:srgbClr val="1DA8DE"/>
              </a:solidFill>
              <a:latin typeface="Verdana" panose="020B060403050404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fr-CH" sz="2400" b="1"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rPr>
              <a:t>Art</a:t>
            </a:r>
            <a:r>
              <a:rPr kumimoji="0" lang="fr-CH" sz="2400" b="1"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 3 : Objet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H" sz="24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1 Les fonctions de référence servent de points d’ancrage pour le système de rémunération. Elles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H" sz="24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sont évaluées à la demande des partenaires sociaux, par un groupe nommé par la Commission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H" sz="24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faîtière et composé de professionnels compétents représentant les secteurs d’activité, selon un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H" sz="24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rPr>
              <a:t>processus de notation défini. Les évaluations sont validées par la Commission faîtière</a:t>
            </a:r>
            <a:r>
              <a:rPr kumimoji="0" lang="fr-CH" sz="24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mn-cs"/>
              </a:rPr>
              <a:t>.</a:t>
            </a:r>
            <a:endParaRPr kumimoji="0" lang="fr-CH" sz="2400" b="0" i="0" u="none" strike="noStrike" kern="1200" cap="none" spc="0" normalizeH="0" baseline="0" noProof="0" dirty="0">
              <a:ln>
                <a:noFill/>
              </a:ln>
              <a:solidFill>
                <a:srgbClr val="000000"/>
              </a:solidFill>
              <a:effectLst/>
              <a:uLnTx/>
              <a:uFillTx/>
              <a:latin typeface="Verdana" panose="020B0604030504040204" pitchFamily="34" charset="0"/>
              <a:ea typeface="+mn-ea"/>
              <a:cs typeface="+mn-cs"/>
            </a:endParaRPr>
          </a:p>
        </p:txBody>
      </p:sp>
    </p:spTree>
    <p:extLst>
      <p:ext uri="{BB962C8B-B14F-4D97-AF65-F5344CB8AC3E}">
        <p14:creationId xmlns:p14="http://schemas.microsoft.com/office/powerpoint/2010/main" val="272690314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87016" y="908720"/>
            <a:ext cx="8856984" cy="648072"/>
          </a:xfrm>
        </p:spPr>
        <p:txBody>
          <a:bodyPr/>
          <a:lstStyle/>
          <a:p>
            <a:r>
              <a:rPr lang="fr-CH" dirty="0" smtClean="0"/>
              <a:t>Règlement sur la rémunération (RRE)</a:t>
            </a:r>
            <a:endParaRPr lang="fr-CH" dirty="0"/>
          </a:p>
        </p:txBody>
      </p:sp>
      <p:sp>
        <p:nvSpPr>
          <p:cNvPr id="5" name="Rectangle 4"/>
          <p:cNvSpPr/>
          <p:nvPr/>
        </p:nvSpPr>
        <p:spPr>
          <a:xfrm>
            <a:off x="557046" y="1844824"/>
            <a:ext cx="8316924" cy="3924151"/>
          </a:xfrm>
          <a:prstGeom prst="rect">
            <a:avLst/>
          </a:prstGeom>
        </p:spPr>
        <p:txBody>
          <a:bodyPr wrap="square">
            <a:spAutoFit/>
          </a:bodyPr>
          <a:lstStyle/>
          <a:p>
            <a:pPr>
              <a:spcAft>
                <a:spcPts val="600"/>
              </a:spcAft>
            </a:pPr>
            <a:r>
              <a:rPr lang="fr-CH" sz="2800" b="1" dirty="0">
                <a:solidFill>
                  <a:srgbClr val="000000"/>
                </a:solidFill>
                <a:latin typeface="Verdana" panose="020B0604030504040204" pitchFamily="34" charset="0"/>
              </a:rPr>
              <a:t>12. VERSEMENT/Modalités de versement</a:t>
            </a:r>
          </a:p>
          <a:p>
            <a:pPr>
              <a:spcAft>
                <a:spcPts val="1200"/>
              </a:spcAft>
              <a:buFont typeface="+mj-lt"/>
              <a:buAutoNum type="arabicPeriod"/>
            </a:pPr>
            <a:r>
              <a:rPr lang="fr-CH" sz="2800" dirty="0" smtClean="0">
                <a:solidFill>
                  <a:srgbClr val="000000"/>
                </a:solidFill>
                <a:latin typeface="Verdana" panose="020B0604030504040204" pitchFamily="34" charset="0"/>
              </a:rPr>
              <a:t>La </a:t>
            </a:r>
            <a:r>
              <a:rPr lang="fr-CH" sz="2800" dirty="0">
                <a:solidFill>
                  <a:srgbClr val="000000"/>
                </a:solidFill>
                <a:latin typeface="Verdana" panose="020B0604030504040204" pitchFamily="34" charset="0"/>
              </a:rPr>
              <a:t>rémunération est servie au plus tard le 25 du mois. En décembre, elle est servie au plus tard le 20</a:t>
            </a:r>
            <a:r>
              <a:rPr lang="fr-CH" sz="2800" dirty="0" smtClean="0">
                <a:solidFill>
                  <a:srgbClr val="000000"/>
                </a:solidFill>
                <a:latin typeface="Verdana" panose="020B0604030504040204" pitchFamily="34" charset="0"/>
              </a:rPr>
              <a:t>.</a:t>
            </a:r>
          </a:p>
          <a:p>
            <a:pPr>
              <a:spcAft>
                <a:spcPts val="1200"/>
              </a:spcAft>
            </a:pPr>
            <a:r>
              <a:rPr lang="fr-CH" sz="2800" dirty="0" smtClean="0">
                <a:solidFill>
                  <a:srgbClr val="000000"/>
                </a:solidFill>
                <a:latin typeface="Verdana" panose="020B0604030504040204" pitchFamily="34" charset="0"/>
              </a:rPr>
              <a:t>(…) </a:t>
            </a:r>
          </a:p>
          <a:p>
            <a:pPr>
              <a:spcAft>
                <a:spcPts val="1200"/>
              </a:spcAft>
            </a:pPr>
            <a:r>
              <a:rPr lang="fr-CH" sz="2800" dirty="0" smtClean="0">
                <a:solidFill>
                  <a:srgbClr val="000000"/>
                </a:solidFill>
                <a:latin typeface="Verdana" panose="020B0604030504040204" pitchFamily="34" charset="0"/>
              </a:rPr>
              <a:t>5.Les </a:t>
            </a:r>
            <a:r>
              <a:rPr lang="fr-CH" sz="2800" dirty="0">
                <a:solidFill>
                  <a:srgbClr val="000000"/>
                </a:solidFill>
                <a:latin typeface="Verdana" panose="020B0604030504040204" pitchFamily="34" charset="0"/>
              </a:rPr>
              <a:t>heures, les majorations et indemnités sont versées avec le salaire du mois suivant.</a:t>
            </a:r>
            <a:endParaRPr lang="fr-CH" sz="28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342763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908720"/>
            <a:ext cx="7772400" cy="794519"/>
          </a:xfrm>
        </p:spPr>
        <p:txBody>
          <a:bodyPr/>
          <a:lstStyle/>
          <a:p>
            <a:r>
              <a:rPr lang="fr-CH" dirty="0" smtClean="0"/>
              <a:t>Evaluation des fonctions</a:t>
            </a:r>
            <a:endParaRPr lang="fr-CH" dirty="0"/>
          </a:p>
        </p:txBody>
      </p:sp>
      <p:sp>
        <p:nvSpPr>
          <p:cNvPr id="3" name="Sous-titre 2"/>
          <p:cNvSpPr>
            <a:spLocks noGrp="1"/>
          </p:cNvSpPr>
          <p:nvPr>
            <p:ph type="subTitle" idx="1"/>
          </p:nvPr>
        </p:nvSpPr>
        <p:spPr>
          <a:xfrm>
            <a:off x="539552" y="1844824"/>
            <a:ext cx="8064896" cy="4320480"/>
          </a:xfrm>
        </p:spPr>
        <p:txBody>
          <a:bodyPr/>
          <a:lstStyle/>
          <a:p>
            <a:pPr algn="l">
              <a:spcAft>
                <a:spcPts val="600"/>
              </a:spcAft>
            </a:pPr>
            <a:r>
              <a:rPr lang="fr-CH" sz="2400" dirty="0" smtClean="0">
                <a:solidFill>
                  <a:srgbClr val="000000"/>
                </a:solidFill>
                <a:latin typeface="Verdana" panose="020B0604030504040204" pitchFamily="34" charset="0"/>
              </a:rPr>
              <a:t>Depuis l’adoption de la méthode d’évaluation, </a:t>
            </a:r>
            <a:r>
              <a:rPr lang="fr-CH" sz="2400" dirty="0">
                <a:solidFill>
                  <a:srgbClr val="000000"/>
                </a:solidFill>
                <a:latin typeface="Verdana" panose="020B0604030504040204" pitchFamily="34" charset="0"/>
              </a:rPr>
              <a:t>les fonctions de références sur lesquelles repose notre système de rémunération ont été régulièrement mises à </a:t>
            </a:r>
            <a:r>
              <a:rPr lang="fr-CH" sz="2400" dirty="0" smtClean="0">
                <a:solidFill>
                  <a:srgbClr val="000000"/>
                </a:solidFill>
                <a:latin typeface="Verdana" panose="020B0604030504040204" pitchFamily="34" charset="0"/>
              </a:rPr>
              <a:t>jour :</a:t>
            </a:r>
          </a:p>
          <a:p>
            <a:pPr marL="342900" indent="-342900" algn="l">
              <a:buFont typeface="Arial" panose="020B0604020202020204" pitchFamily="34" charset="0"/>
              <a:buChar char="•"/>
            </a:pPr>
            <a:r>
              <a:rPr lang="fr-CH" sz="2400" dirty="0" smtClean="0">
                <a:solidFill>
                  <a:srgbClr val="000000"/>
                </a:solidFill>
                <a:latin typeface="Verdana" panose="020B0604030504040204" pitchFamily="34" charset="0"/>
              </a:rPr>
              <a:t>Certaines </a:t>
            </a:r>
            <a:r>
              <a:rPr lang="fr-CH" sz="2400" dirty="0">
                <a:solidFill>
                  <a:srgbClr val="000000"/>
                </a:solidFill>
                <a:latin typeface="Verdana" panose="020B0604030504040204" pitchFamily="34" charset="0"/>
              </a:rPr>
              <a:t>n’étaient plus d’actualité. </a:t>
            </a:r>
            <a:endParaRPr lang="fr-CH" sz="2400" dirty="0" smtClean="0">
              <a:solidFill>
                <a:srgbClr val="000000"/>
              </a:solidFill>
              <a:latin typeface="Verdana" panose="020B0604030504040204" pitchFamily="34" charset="0"/>
            </a:endParaRPr>
          </a:p>
          <a:p>
            <a:pPr marL="342900" indent="-342900" algn="l">
              <a:buFont typeface="Arial" panose="020B0604020202020204" pitchFamily="34" charset="0"/>
              <a:buChar char="•"/>
            </a:pPr>
            <a:r>
              <a:rPr lang="fr-CH" sz="2400" dirty="0" smtClean="0">
                <a:solidFill>
                  <a:srgbClr val="000000"/>
                </a:solidFill>
                <a:latin typeface="Verdana" panose="020B0604030504040204" pitchFamily="34" charset="0"/>
              </a:rPr>
              <a:t>D’autres</a:t>
            </a:r>
            <a:r>
              <a:rPr lang="fr-CH" sz="2400" dirty="0">
                <a:solidFill>
                  <a:srgbClr val="000000"/>
                </a:solidFill>
                <a:latin typeface="Verdana" panose="020B0604030504040204" pitchFamily="34" charset="0"/>
              </a:rPr>
              <a:t>, nouvelles, sont venues s’ajouter</a:t>
            </a:r>
            <a:r>
              <a:rPr lang="fr-CH" sz="2400" dirty="0" smtClean="0">
                <a:solidFill>
                  <a:srgbClr val="000000"/>
                </a:solidFill>
                <a:latin typeface="Verdana" panose="020B0604030504040204" pitchFamily="34" charset="0"/>
              </a:rPr>
              <a:t>.</a:t>
            </a:r>
          </a:p>
          <a:p>
            <a:pPr marL="342900" indent="-342900" algn="l">
              <a:buFont typeface="Arial" panose="020B0604020202020204" pitchFamily="34" charset="0"/>
              <a:buChar char="•"/>
            </a:pPr>
            <a:r>
              <a:rPr lang="fr-CH" sz="2400" dirty="0" smtClean="0">
                <a:solidFill>
                  <a:srgbClr val="000000"/>
                </a:solidFill>
                <a:latin typeface="Verdana" panose="020B0604030504040204" pitchFamily="34" charset="0"/>
              </a:rPr>
              <a:t>Plusieurs </a:t>
            </a:r>
            <a:r>
              <a:rPr lang="fr-CH" sz="2400" dirty="0">
                <a:solidFill>
                  <a:srgbClr val="000000"/>
                </a:solidFill>
                <a:latin typeface="Verdana" panose="020B0604030504040204" pitchFamily="34" charset="0"/>
              </a:rPr>
              <a:t>autres ont fait l’objet d’une nouvelle analyse afin de tenir compte de l’évolution des métiers, des filières de formations et des organisations.</a:t>
            </a:r>
            <a:endParaRPr lang="fr-CH" sz="2400" b="1" dirty="0">
              <a:solidFill>
                <a:srgbClr val="000000"/>
              </a:solidFill>
              <a:latin typeface="Verdana" panose="020B0604030504040204" pitchFamily="34" charset="0"/>
            </a:endParaRPr>
          </a:p>
        </p:txBody>
      </p:sp>
    </p:spTree>
    <p:extLst>
      <p:ext uri="{BB962C8B-B14F-4D97-AF65-F5344CB8AC3E}">
        <p14:creationId xmlns:p14="http://schemas.microsoft.com/office/powerpoint/2010/main" val="1197577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908721"/>
            <a:ext cx="7772400" cy="792088"/>
          </a:xfrm>
        </p:spPr>
        <p:txBody>
          <a:bodyPr/>
          <a:lstStyle/>
          <a:p>
            <a:r>
              <a:rPr lang="fr-CH" dirty="0" smtClean="0"/>
              <a:t>Evaluation des fonctions</a:t>
            </a:r>
            <a:endParaRPr lang="fr-CH" dirty="0"/>
          </a:p>
        </p:txBody>
      </p:sp>
      <p:sp>
        <p:nvSpPr>
          <p:cNvPr id="3" name="Sous-titre 2"/>
          <p:cNvSpPr>
            <a:spLocks noGrp="1"/>
          </p:cNvSpPr>
          <p:nvPr>
            <p:ph type="subTitle" idx="1"/>
          </p:nvPr>
        </p:nvSpPr>
        <p:spPr>
          <a:xfrm>
            <a:off x="539552" y="1700809"/>
            <a:ext cx="8064896" cy="4464495"/>
          </a:xfrm>
        </p:spPr>
        <p:txBody>
          <a:bodyPr/>
          <a:lstStyle/>
          <a:p>
            <a:pPr algn="l">
              <a:spcAft>
                <a:spcPts val="600"/>
              </a:spcAft>
            </a:pPr>
            <a:r>
              <a:rPr lang="fr-CH" sz="2400" dirty="0">
                <a:solidFill>
                  <a:srgbClr val="000000"/>
                </a:solidFill>
                <a:latin typeface="Verdana" panose="020B0604030504040204" pitchFamily="34" charset="0"/>
              </a:rPr>
              <a:t>La liste des </a:t>
            </a:r>
            <a:r>
              <a:rPr lang="fr-CH" sz="2400" b="1" dirty="0">
                <a:solidFill>
                  <a:srgbClr val="1DA8DE"/>
                </a:solidFill>
                <a:latin typeface="Verdana" panose="020B0604030504040204" pitchFamily="34" charset="0"/>
                <a:hlinkClick r:id="rId3"/>
              </a:rPr>
              <a:t>fonctions de référence </a:t>
            </a:r>
            <a:r>
              <a:rPr lang="fr-CH" sz="2400" b="1" dirty="0" smtClean="0">
                <a:solidFill>
                  <a:srgbClr val="1DA8DE"/>
                </a:solidFill>
                <a:latin typeface="Verdana" panose="020B0604030504040204" pitchFamily="34" charset="0"/>
              </a:rPr>
              <a:t> </a:t>
            </a:r>
            <a:r>
              <a:rPr lang="fr-CH" sz="2400" dirty="0" smtClean="0">
                <a:solidFill>
                  <a:srgbClr val="000000"/>
                </a:solidFill>
                <a:latin typeface="Verdana" panose="020B0604030504040204" pitchFamily="34" charset="0"/>
              </a:rPr>
              <a:t>consultable sur le site internet de la CCT présente </a:t>
            </a:r>
            <a:r>
              <a:rPr lang="fr-CH" sz="2400" dirty="0">
                <a:solidFill>
                  <a:srgbClr val="000000"/>
                </a:solidFill>
                <a:latin typeface="Verdana" panose="020B0604030504040204" pitchFamily="34" charset="0"/>
              </a:rPr>
              <a:t>la situation en vigueur aujourd’hui. </a:t>
            </a:r>
            <a:endParaRPr lang="fr-CH" sz="2400" dirty="0" smtClean="0">
              <a:solidFill>
                <a:srgbClr val="000000"/>
              </a:solidFill>
              <a:latin typeface="Verdana" panose="020B0604030504040204" pitchFamily="34" charset="0"/>
            </a:endParaRPr>
          </a:p>
          <a:p>
            <a:pPr algn="l">
              <a:spcAft>
                <a:spcPts val="600"/>
              </a:spcAft>
            </a:pPr>
            <a:r>
              <a:rPr lang="fr-CH" sz="2400" dirty="0" smtClean="0">
                <a:solidFill>
                  <a:srgbClr val="000000"/>
                </a:solidFill>
                <a:latin typeface="Verdana" panose="020B0604030504040204" pitchFamily="34" charset="0"/>
              </a:rPr>
              <a:t>Ces </a:t>
            </a:r>
            <a:r>
              <a:rPr lang="fr-CH" sz="2400" dirty="0">
                <a:solidFill>
                  <a:srgbClr val="000000"/>
                </a:solidFill>
                <a:latin typeface="Verdana" panose="020B0604030504040204" pitchFamily="34" charset="0"/>
              </a:rPr>
              <a:t>fonctions ont été analysées par le groupe d’évaluation des fonctions, instance constituée de 11 membres, chacun étant expert d’une famille de métiers (par exemple « soins », « thérapies », « technique », </a:t>
            </a:r>
            <a:r>
              <a:rPr lang="fr-CH" sz="2400" dirty="0" smtClean="0">
                <a:solidFill>
                  <a:srgbClr val="000000"/>
                </a:solidFill>
                <a:latin typeface="Verdana" panose="020B0604030504040204" pitchFamily="34" charset="0"/>
              </a:rPr>
              <a:t>etc.).</a:t>
            </a:r>
          </a:p>
          <a:p>
            <a:pPr algn="l"/>
            <a:r>
              <a:rPr lang="fr-CH" sz="2400" dirty="0">
                <a:solidFill>
                  <a:srgbClr val="000000"/>
                </a:solidFill>
                <a:latin typeface="Verdana" panose="020B0604030504040204" pitchFamily="34" charset="0"/>
              </a:rPr>
              <a:t>Ces fonctions servent de points d’ancrage permettant de poser l’ensemble des filières de fonctions dans notre système.</a:t>
            </a:r>
            <a:endParaRPr lang="fr-CH" sz="2400" b="1" dirty="0">
              <a:solidFill>
                <a:srgbClr val="000000"/>
              </a:solidFill>
              <a:latin typeface="Verdana" panose="020B0604030504040204" pitchFamily="34" charset="0"/>
            </a:endParaRPr>
          </a:p>
        </p:txBody>
      </p:sp>
    </p:spTree>
    <p:extLst>
      <p:ext uri="{BB962C8B-B14F-4D97-AF65-F5344CB8AC3E}">
        <p14:creationId xmlns:p14="http://schemas.microsoft.com/office/powerpoint/2010/main" val="15724781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45876" y="893021"/>
            <a:ext cx="7772400" cy="794519"/>
          </a:xfrm>
        </p:spPr>
        <p:txBody>
          <a:bodyPr/>
          <a:lstStyle/>
          <a:p>
            <a:r>
              <a:rPr lang="fr-CH" dirty="0" smtClean="0"/>
              <a:t>Les fonctions de référence</a:t>
            </a:r>
            <a:endParaRPr lang="fr-CH" dirty="0"/>
          </a:p>
        </p:txBody>
      </p:sp>
      <p:graphicFrame>
        <p:nvGraphicFramePr>
          <p:cNvPr id="4" name="Tableau 3"/>
          <p:cNvGraphicFramePr>
            <a:graphicFrameLocks noGrp="1"/>
          </p:cNvGraphicFramePr>
          <p:nvPr>
            <p:extLst>
              <p:ext uri="{D42A27DB-BD31-4B8C-83A1-F6EECF244321}">
                <p14:modId xmlns:p14="http://schemas.microsoft.com/office/powerpoint/2010/main" val="2087325721"/>
              </p:ext>
            </p:extLst>
          </p:nvPr>
        </p:nvGraphicFramePr>
        <p:xfrm>
          <a:off x="515688" y="3004359"/>
          <a:ext cx="8232776" cy="2984502"/>
        </p:xfrm>
        <a:graphic>
          <a:graphicData uri="http://schemas.openxmlformats.org/drawingml/2006/table">
            <a:tbl>
              <a:tblPr/>
              <a:tblGrid>
                <a:gridCol w="451347">
                  <a:extLst>
                    <a:ext uri="{9D8B030D-6E8A-4147-A177-3AD203B41FA5}">
                      <a16:colId xmlns:a16="http://schemas.microsoft.com/office/drawing/2014/main" val="2798377455"/>
                    </a:ext>
                  </a:extLst>
                </a:gridCol>
                <a:gridCol w="1475779">
                  <a:extLst>
                    <a:ext uri="{9D8B030D-6E8A-4147-A177-3AD203B41FA5}">
                      <a16:colId xmlns:a16="http://schemas.microsoft.com/office/drawing/2014/main" val="2259183382"/>
                    </a:ext>
                  </a:extLst>
                </a:gridCol>
                <a:gridCol w="4439246">
                  <a:extLst>
                    <a:ext uri="{9D8B030D-6E8A-4147-A177-3AD203B41FA5}">
                      <a16:colId xmlns:a16="http://schemas.microsoft.com/office/drawing/2014/main" val="3892472487"/>
                    </a:ext>
                  </a:extLst>
                </a:gridCol>
                <a:gridCol w="673322">
                  <a:extLst>
                    <a:ext uri="{9D8B030D-6E8A-4147-A177-3AD203B41FA5}">
                      <a16:colId xmlns:a16="http://schemas.microsoft.com/office/drawing/2014/main" val="4249925854"/>
                    </a:ext>
                  </a:extLst>
                </a:gridCol>
                <a:gridCol w="1193082">
                  <a:extLst>
                    <a:ext uri="{9D8B030D-6E8A-4147-A177-3AD203B41FA5}">
                      <a16:colId xmlns:a16="http://schemas.microsoft.com/office/drawing/2014/main" val="505171541"/>
                    </a:ext>
                  </a:extLst>
                </a:gridCol>
              </a:tblGrid>
              <a:tr h="360039">
                <a:tc gridSpan="2">
                  <a:txBody>
                    <a:bodyPr/>
                    <a:lstStyle/>
                    <a:p>
                      <a:pPr algn="ctr" fontAlgn="ctr"/>
                      <a:r>
                        <a:rPr lang="fr-CH" sz="1600" b="1" i="0" u="none" strike="noStrike" dirty="0">
                          <a:solidFill>
                            <a:srgbClr val="000000"/>
                          </a:solidFill>
                          <a:effectLst/>
                          <a:latin typeface="Arial" panose="020B0604020202020204" pitchFamily="34" charset="0"/>
                        </a:rPr>
                        <a:t>Filière</a:t>
                      </a: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fr-CH"/>
                    </a:p>
                  </a:txBody>
                  <a:tcPr/>
                </a:tc>
                <a:tc>
                  <a:txBody>
                    <a:bodyPr/>
                    <a:lstStyle/>
                    <a:p>
                      <a:pPr algn="ctr" fontAlgn="ctr"/>
                      <a:r>
                        <a:rPr lang="fr-CH" sz="1600" b="1" i="0" u="none" strike="noStrike" dirty="0">
                          <a:solidFill>
                            <a:srgbClr val="000000"/>
                          </a:solidFill>
                          <a:effectLst/>
                          <a:latin typeface="Arial" panose="020B0604020202020204" pitchFamily="34" charset="0"/>
                        </a:rPr>
                        <a:t>Fonction</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fr-CH" sz="1600" b="1" i="0" u="none" strike="noStrike">
                          <a:solidFill>
                            <a:srgbClr val="000000"/>
                          </a:solidFill>
                          <a:effectLst/>
                          <a:latin typeface="Arial" panose="020B0604020202020204" pitchFamily="34" charset="0"/>
                        </a:rPr>
                        <a:t>Classe</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fr-CH" sz="1600" b="1" i="0" u="none" strike="noStrike">
                          <a:solidFill>
                            <a:srgbClr val="000000"/>
                          </a:solidFill>
                          <a:effectLst/>
                          <a:latin typeface="Arial" panose="020B0604020202020204" pitchFamily="34" charset="0"/>
                        </a:rPr>
                        <a:t>Application</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22150677"/>
                  </a:ext>
                </a:extLst>
              </a:tr>
              <a:tr h="165692">
                <a:tc>
                  <a:txBody>
                    <a:bodyPr/>
                    <a:lstStyle/>
                    <a:p>
                      <a:pPr algn="ctr" fontAlgn="b"/>
                      <a:r>
                        <a:rPr lang="fr-CH" sz="1400" b="1" i="0" u="none" strike="noStrike" dirty="0">
                          <a:solidFill>
                            <a:srgbClr val="000000"/>
                          </a:solidFill>
                          <a:effectLst/>
                          <a:latin typeface="Arial" panose="020B0604020202020204" pitchFamily="34" charset="0"/>
                        </a:rPr>
                        <a:t>10</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2E739"/>
                    </a:solidFill>
                  </a:tcPr>
                </a:tc>
                <a:tc gridSpan="3">
                  <a:txBody>
                    <a:bodyPr/>
                    <a:lstStyle/>
                    <a:p>
                      <a:pPr algn="l" fontAlgn="b"/>
                      <a:r>
                        <a:rPr lang="fr-CH" sz="1400" b="1" i="0" u="none" strike="noStrike" dirty="0">
                          <a:solidFill>
                            <a:srgbClr val="000000"/>
                          </a:solidFill>
                          <a:effectLst/>
                          <a:latin typeface="Arial" panose="020B0604020202020204" pitchFamily="34" charset="0"/>
                        </a:rPr>
                        <a:t>Soins</a:t>
                      </a:r>
                    </a:p>
                  </a:txBody>
                  <a:tcPr marL="7127" marR="7127" marT="7127"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2E739"/>
                    </a:solidFill>
                  </a:tcPr>
                </a:tc>
                <a:tc hMerge="1">
                  <a:txBody>
                    <a:bodyPr/>
                    <a:lstStyle/>
                    <a:p>
                      <a:endParaRPr lang="fr-CH"/>
                    </a:p>
                  </a:txBody>
                  <a:tcPr/>
                </a:tc>
                <a:tc hMerge="1">
                  <a:txBody>
                    <a:bodyPr/>
                    <a:lstStyle/>
                    <a:p>
                      <a:endParaRPr lang="fr-CH"/>
                    </a:p>
                  </a:txBody>
                  <a:tcPr/>
                </a:tc>
                <a:tc>
                  <a:txBody>
                    <a:bodyPr/>
                    <a:lstStyle/>
                    <a:p>
                      <a:pPr algn="l" fontAlgn="b"/>
                      <a:r>
                        <a:rPr lang="fr-CH" sz="1400" b="1" i="0" u="none" strike="noStrike">
                          <a:solidFill>
                            <a:srgbClr val="000000"/>
                          </a:solidFill>
                          <a:effectLst/>
                          <a:latin typeface="Arial" panose="020B0604020202020204" pitchFamily="34" charset="0"/>
                        </a:rPr>
                        <a:t> </a:t>
                      </a:r>
                    </a:p>
                  </a:txBody>
                  <a:tcPr marL="7127" marR="7127" marT="712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2E739"/>
                    </a:solidFill>
                  </a:tcPr>
                </a:tc>
                <a:extLst>
                  <a:ext uri="{0D108BD9-81ED-4DB2-BD59-A6C34878D82A}">
                    <a16:rowId xmlns:a16="http://schemas.microsoft.com/office/drawing/2014/main" val="813830700"/>
                  </a:ext>
                </a:extLst>
              </a:tr>
              <a:tr h="165692">
                <a:tc>
                  <a:txBody>
                    <a:bodyPr/>
                    <a:lstStyle/>
                    <a:p>
                      <a:pPr algn="ctr" fontAlgn="b"/>
                      <a:r>
                        <a:rPr lang="fr-CH" sz="1400" b="1" i="0" u="none" strike="noStrike" dirty="0">
                          <a:solidFill>
                            <a:srgbClr val="000000"/>
                          </a:solidFill>
                          <a:effectLst/>
                          <a:latin typeface="Arial" panose="020B0604020202020204" pitchFamily="34" charset="0"/>
                        </a:rPr>
                        <a:t>101</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CH" sz="1400" b="1" i="0" u="none" strike="noStrike">
                          <a:solidFill>
                            <a:srgbClr val="000000"/>
                          </a:solidFill>
                          <a:effectLst/>
                          <a:latin typeface="Arial" panose="020B0604020202020204" pitchFamily="34" charset="0"/>
                        </a:rPr>
                        <a:t>Assistance en soins</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CH" sz="1400" b="0" i="0" u="none" strike="noStrike" dirty="0" err="1">
                          <a:solidFill>
                            <a:srgbClr val="000000"/>
                          </a:solidFill>
                          <a:effectLst/>
                          <a:latin typeface="Arial" panose="020B0604020202020204" pitchFamily="34" charset="0"/>
                        </a:rPr>
                        <a:t>Aide-infirmier.ère</a:t>
                      </a:r>
                      <a:endParaRPr lang="fr-CH" sz="1400" b="0" i="0" u="none" strike="noStrike" dirty="0">
                        <a:solidFill>
                          <a:srgbClr val="000000"/>
                        </a:solidFill>
                        <a:effectLst/>
                        <a:latin typeface="Arial" panose="020B0604020202020204" pitchFamily="34" charset="0"/>
                      </a:endParaRP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2</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2009</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795471"/>
                  </a:ext>
                </a:extLst>
              </a:tr>
              <a:tr h="165692">
                <a:tc>
                  <a:txBody>
                    <a:bodyPr/>
                    <a:lstStyle/>
                    <a:p>
                      <a:pPr algn="ctr" fontAlgn="ctr"/>
                      <a:r>
                        <a:rPr lang="fr-CH" sz="1400" b="1" i="0" u="none" strike="noStrike" dirty="0">
                          <a:solidFill>
                            <a:srgbClr val="000000"/>
                          </a:solidFill>
                          <a:effectLst/>
                          <a:latin typeface="Arial" panose="020B0604020202020204" pitchFamily="34" charset="0"/>
                        </a:rPr>
                        <a:t> </a:t>
                      </a:r>
                    </a:p>
                  </a:txBody>
                  <a:tcPr marL="7127" marR="7127" marT="7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fr-CH" sz="1400" b="1" i="0" u="none" strike="noStrike" dirty="0">
                          <a:solidFill>
                            <a:srgbClr val="000000"/>
                          </a:solidFill>
                          <a:effectLst/>
                          <a:latin typeface="Arial" panose="020B0604020202020204" pitchFamily="34" charset="0"/>
                        </a:rPr>
                        <a:t> </a:t>
                      </a:r>
                    </a:p>
                  </a:txBody>
                  <a:tcPr marL="7127" marR="7127" marT="7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fr-CH" sz="1400" b="0" i="0" u="none" strike="noStrike" dirty="0">
                          <a:solidFill>
                            <a:srgbClr val="000000"/>
                          </a:solidFill>
                          <a:effectLst/>
                          <a:latin typeface="Arial" panose="020B0604020202020204" pitchFamily="34" charset="0"/>
                        </a:rPr>
                        <a:t>Aide en soins et accompagnement (ASA) / </a:t>
                      </a:r>
                      <a:r>
                        <a:rPr lang="fr-CH" sz="1400" b="0" i="0" u="none" strike="noStrike" dirty="0" err="1">
                          <a:solidFill>
                            <a:srgbClr val="000000"/>
                          </a:solidFill>
                          <a:effectLst/>
                          <a:latin typeface="Arial" panose="020B0604020202020204" pitchFamily="34" charset="0"/>
                        </a:rPr>
                        <a:t>aide-soignant.e</a:t>
                      </a:r>
                      <a:r>
                        <a:rPr lang="fr-CH" sz="1400" b="0" i="0" u="none" strike="noStrike" dirty="0">
                          <a:solidFill>
                            <a:srgbClr val="000000"/>
                          </a:solidFill>
                          <a:effectLst/>
                          <a:latin typeface="Arial" panose="020B0604020202020204" pitchFamily="34" charset="0"/>
                        </a:rPr>
                        <a:t> </a:t>
                      </a:r>
                      <a:r>
                        <a:rPr lang="fr-CH" sz="1400" b="0" i="0" u="none" strike="noStrike" dirty="0" err="1">
                          <a:solidFill>
                            <a:srgbClr val="000000"/>
                          </a:solidFill>
                          <a:effectLst/>
                          <a:latin typeface="Arial" panose="020B0604020202020204" pitchFamily="34" charset="0"/>
                        </a:rPr>
                        <a:t>certifié.e</a:t>
                      </a:r>
                      <a:endParaRPr lang="fr-CH" sz="1400" b="0" i="0" u="none" strike="noStrike" dirty="0">
                        <a:solidFill>
                          <a:srgbClr val="000000"/>
                        </a:solidFill>
                        <a:effectLst/>
                        <a:latin typeface="Arial" panose="020B0604020202020204" pitchFamily="34" charset="0"/>
                      </a:endParaRP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3</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2018</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2754052"/>
                  </a:ext>
                </a:extLst>
              </a:tr>
              <a:tr h="165692">
                <a:tc>
                  <a:txBody>
                    <a:bodyPr/>
                    <a:lstStyle/>
                    <a:p>
                      <a:pPr algn="ctr" fontAlgn="ctr"/>
                      <a:r>
                        <a:rPr lang="fr-CH" sz="1400" b="1" i="0" u="none" strike="noStrike" dirty="0">
                          <a:solidFill>
                            <a:srgbClr val="000000"/>
                          </a:solidFill>
                          <a:effectLst/>
                          <a:latin typeface="Arial" panose="020B0604020202020204" pitchFamily="34" charset="0"/>
                        </a:rPr>
                        <a:t> </a:t>
                      </a:r>
                    </a:p>
                  </a:txBody>
                  <a:tcPr marL="7127" marR="7127" marT="7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fr-CH" sz="1400" b="1" i="0" u="none" strike="noStrike">
                          <a:solidFill>
                            <a:srgbClr val="000000"/>
                          </a:solidFill>
                          <a:effectLst/>
                          <a:latin typeface="Arial" panose="020B0604020202020204" pitchFamily="34" charset="0"/>
                        </a:rPr>
                        <a:t> </a:t>
                      </a:r>
                    </a:p>
                  </a:txBody>
                  <a:tcPr marL="7127" marR="7127" marT="7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fr-CH" sz="1400" b="0" i="0" u="none" strike="noStrike" dirty="0">
                          <a:solidFill>
                            <a:srgbClr val="000000"/>
                          </a:solidFill>
                          <a:effectLst/>
                          <a:latin typeface="Arial" panose="020B0604020202020204" pitchFamily="34" charset="0"/>
                        </a:rPr>
                        <a:t>Aide </a:t>
                      </a:r>
                      <a:r>
                        <a:rPr lang="fr-CH" sz="1400" b="0" i="0" u="none" strike="noStrike" dirty="0" err="1">
                          <a:solidFill>
                            <a:srgbClr val="000000"/>
                          </a:solidFill>
                          <a:effectLst/>
                          <a:latin typeface="Arial" panose="020B0604020202020204" pitchFamily="34" charset="0"/>
                        </a:rPr>
                        <a:t>familial.e</a:t>
                      </a:r>
                      <a:endParaRPr lang="fr-CH" sz="1400" b="0" i="0" u="none" strike="noStrike" dirty="0">
                        <a:solidFill>
                          <a:srgbClr val="000000"/>
                        </a:solidFill>
                        <a:effectLst/>
                        <a:latin typeface="Arial" panose="020B0604020202020204" pitchFamily="34" charset="0"/>
                      </a:endParaRP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4</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2007</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9701103"/>
                  </a:ext>
                </a:extLst>
              </a:tr>
              <a:tr h="165692">
                <a:tc>
                  <a:txBody>
                    <a:bodyPr/>
                    <a:lstStyle/>
                    <a:p>
                      <a:pPr algn="ctr" fontAlgn="b"/>
                      <a:r>
                        <a:rPr lang="fr-CH" sz="1400" b="1" i="0" u="none" strike="noStrike" dirty="0">
                          <a:solidFill>
                            <a:srgbClr val="000000"/>
                          </a:solidFill>
                          <a:effectLst/>
                          <a:latin typeface="Arial" panose="020B0604020202020204" pitchFamily="34" charset="0"/>
                        </a:rPr>
                        <a:t>102</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fr-CH" sz="1400" b="1" i="0" u="none" strike="noStrike">
                          <a:solidFill>
                            <a:srgbClr val="000000"/>
                          </a:solidFill>
                          <a:effectLst/>
                          <a:latin typeface="Arial" panose="020B0604020202020204" pitchFamily="34" charset="0"/>
                        </a:rPr>
                        <a:t>Soins I</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CH" sz="1400" b="0" i="0" u="none" strike="noStrike" dirty="0">
                          <a:solidFill>
                            <a:srgbClr val="000000"/>
                          </a:solidFill>
                          <a:effectLst/>
                          <a:latin typeface="Arial" panose="020B0604020202020204" pitchFamily="34" charset="0"/>
                        </a:rPr>
                        <a:t>ASSC </a:t>
                      </a: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5</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2012</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1194694"/>
                  </a:ext>
                </a:extLst>
              </a:tr>
              <a:tr h="165692">
                <a:tc>
                  <a:txBody>
                    <a:bodyPr/>
                    <a:lstStyle/>
                    <a:p>
                      <a:pPr algn="ctr" fontAlgn="ctr"/>
                      <a:r>
                        <a:rPr lang="fr-CH" sz="1400" b="1" i="0" u="none" strike="noStrike" dirty="0">
                          <a:solidFill>
                            <a:srgbClr val="000000"/>
                          </a:solidFill>
                          <a:effectLst/>
                          <a:latin typeface="Arial" panose="020B0604020202020204" pitchFamily="34" charset="0"/>
                        </a:rPr>
                        <a:t> </a:t>
                      </a:r>
                    </a:p>
                  </a:txBody>
                  <a:tcPr marL="7127" marR="7127" marT="7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fr-CH" sz="1400" b="1" i="0" u="none" strike="noStrike">
                          <a:solidFill>
                            <a:srgbClr val="000000"/>
                          </a:solidFill>
                          <a:effectLst/>
                          <a:latin typeface="Arial" panose="020B0604020202020204" pitchFamily="34" charset="0"/>
                        </a:rPr>
                        <a:t> </a:t>
                      </a:r>
                    </a:p>
                  </a:txBody>
                  <a:tcPr marL="7127" marR="7127" marT="7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fr-CH" sz="1400" b="0" i="0" u="none" strike="noStrike" dirty="0" err="1">
                          <a:solidFill>
                            <a:srgbClr val="000000"/>
                          </a:solidFill>
                          <a:effectLst/>
                          <a:latin typeface="Arial" panose="020B0604020202020204" pitchFamily="34" charset="0"/>
                        </a:rPr>
                        <a:t>Infirmier.ère-assistant.e</a:t>
                      </a:r>
                      <a:endParaRPr lang="fr-CH" sz="1400" b="0" i="0" u="none" strike="noStrike" dirty="0">
                        <a:solidFill>
                          <a:srgbClr val="000000"/>
                        </a:solidFill>
                        <a:effectLst/>
                        <a:latin typeface="Arial" panose="020B0604020202020204" pitchFamily="34" charset="0"/>
                      </a:endParaRP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5</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2009</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5080782"/>
                  </a:ext>
                </a:extLst>
              </a:tr>
              <a:tr h="165692">
                <a:tc>
                  <a:txBody>
                    <a:bodyPr/>
                    <a:lstStyle/>
                    <a:p>
                      <a:pPr algn="ctr" fontAlgn="b"/>
                      <a:r>
                        <a:rPr lang="fr-CH" sz="1400" b="1" i="0" u="none" strike="noStrike" dirty="0">
                          <a:solidFill>
                            <a:srgbClr val="000000"/>
                          </a:solidFill>
                          <a:effectLst/>
                          <a:latin typeface="Arial" panose="020B0604020202020204" pitchFamily="34" charset="0"/>
                        </a:rPr>
                        <a:t>103</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CH" sz="1400" b="1" i="0" u="none" strike="noStrike">
                          <a:solidFill>
                            <a:srgbClr val="000000"/>
                          </a:solidFill>
                          <a:effectLst/>
                          <a:latin typeface="Arial" panose="020B0604020202020204" pitchFamily="34" charset="0"/>
                        </a:rPr>
                        <a:t>Soins II</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CH" sz="1400" b="0" i="0" u="none" strike="noStrike" dirty="0" err="1">
                          <a:solidFill>
                            <a:srgbClr val="000000"/>
                          </a:solidFill>
                          <a:effectLst/>
                          <a:latin typeface="Arial" panose="020B0604020202020204" pitchFamily="34" charset="0"/>
                        </a:rPr>
                        <a:t>Infirmier.ère</a:t>
                      </a:r>
                      <a:endParaRPr lang="fr-CH" sz="1400" b="0" i="0" u="none" strike="noStrike" dirty="0">
                        <a:solidFill>
                          <a:srgbClr val="000000"/>
                        </a:solidFill>
                        <a:effectLst/>
                        <a:latin typeface="Arial" panose="020B0604020202020204" pitchFamily="34" charset="0"/>
                      </a:endParaRP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7</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2020</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818748"/>
                  </a:ext>
                </a:extLst>
              </a:tr>
              <a:tr h="165692">
                <a:tc>
                  <a:txBody>
                    <a:bodyPr/>
                    <a:lstStyle/>
                    <a:p>
                      <a:pPr algn="ctr" fontAlgn="b"/>
                      <a:r>
                        <a:rPr lang="fr-CH" sz="1400" b="0" i="0" u="none" strike="noStrike" dirty="0">
                          <a:solidFill>
                            <a:srgbClr val="000000"/>
                          </a:solidFill>
                          <a:effectLst/>
                          <a:latin typeface="Calibri" panose="020F0502020204030204" pitchFamily="34" charset="0"/>
                        </a:rPr>
                        <a:t> </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CH" sz="1400" b="0" i="0" u="none" strike="noStrike">
                          <a:solidFill>
                            <a:srgbClr val="000000"/>
                          </a:solidFill>
                          <a:effectLst/>
                          <a:latin typeface="Calibri" panose="020F0502020204030204" pitchFamily="34" charset="0"/>
                        </a:rPr>
                        <a:t> </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fr-CH" sz="1400" b="0" i="0" u="none" strike="noStrike">
                          <a:solidFill>
                            <a:srgbClr val="000000"/>
                          </a:solidFill>
                          <a:effectLst/>
                          <a:latin typeface="Arial" panose="020B0604020202020204" pitchFamily="34" charset="0"/>
                        </a:rPr>
                        <a:t>Infirmier.ère expert.e</a:t>
                      </a: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9</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2022</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4086005"/>
                  </a:ext>
                </a:extLst>
              </a:tr>
              <a:tr h="320694">
                <a:tc>
                  <a:txBody>
                    <a:bodyPr/>
                    <a:lstStyle/>
                    <a:p>
                      <a:pPr algn="ctr" fontAlgn="ctr"/>
                      <a:r>
                        <a:rPr lang="fr-CH" sz="1400" b="1" i="0" u="none" strike="noStrike" dirty="0">
                          <a:solidFill>
                            <a:srgbClr val="000000"/>
                          </a:solidFill>
                          <a:effectLst/>
                          <a:latin typeface="Arial" panose="020B0604020202020204" pitchFamily="34" charset="0"/>
                        </a:rPr>
                        <a:t>105</a:t>
                      </a:r>
                    </a:p>
                  </a:txBody>
                  <a:tcPr marL="7127" marR="7127" marT="7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CH" sz="1400" b="1" i="0" u="none" strike="noStrike" dirty="0">
                          <a:solidFill>
                            <a:srgbClr val="000000"/>
                          </a:solidFill>
                          <a:effectLst/>
                          <a:latin typeface="Arial" panose="020B0604020202020204" pitchFamily="34" charset="0"/>
                        </a:rPr>
                        <a:t>Responsable d'unités</a:t>
                      </a:r>
                    </a:p>
                  </a:txBody>
                  <a:tcPr marL="7127" marR="7127" marT="7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CH" sz="1400" b="0" i="0" u="none" strike="noStrike" dirty="0" smtClean="0">
                          <a:solidFill>
                            <a:srgbClr val="000000"/>
                          </a:solidFill>
                          <a:effectLst/>
                          <a:latin typeface="Arial" panose="020B0604020202020204" pitchFamily="34" charset="0"/>
                        </a:rPr>
                        <a:t>ICUS</a:t>
                      </a:r>
                      <a:endParaRPr lang="fr-CH" sz="1400" b="0" i="0" u="none" strike="noStrike" dirty="0">
                        <a:solidFill>
                          <a:srgbClr val="000000"/>
                        </a:solidFill>
                        <a:effectLst/>
                        <a:latin typeface="Arial" panose="020B0604020202020204" pitchFamily="34" charset="0"/>
                      </a:endParaRP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10</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2022</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399809"/>
                  </a:ext>
                </a:extLst>
              </a:tr>
            </a:tbl>
          </a:graphicData>
        </a:graphic>
      </p:graphicFrame>
      <p:sp>
        <p:nvSpPr>
          <p:cNvPr id="5" name="Rectangle 4"/>
          <p:cNvSpPr/>
          <p:nvPr/>
        </p:nvSpPr>
        <p:spPr>
          <a:xfrm>
            <a:off x="516702" y="1774271"/>
            <a:ext cx="8231762" cy="1107996"/>
          </a:xfrm>
          <a:prstGeom prst="rect">
            <a:avLst/>
          </a:prstGeom>
        </p:spPr>
        <p:txBody>
          <a:bodyPr wrap="square">
            <a:spAutoFit/>
          </a:bodyPr>
          <a:lstStyle/>
          <a:p>
            <a:r>
              <a:rPr lang="fr-CH" sz="2200" dirty="0">
                <a:latin typeface="Verdana" panose="020B0604030504040204" pitchFamily="34" charset="0"/>
                <a:ea typeface="Verdana" panose="020B0604030504040204" pitchFamily="34" charset="0"/>
              </a:rPr>
              <a:t>Cette liste doit être lue en se référant à la grille des fonctions qui présente, par famille de métiers, des chaînes de fonctions </a:t>
            </a:r>
            <a:r>
              <a:rPr lang="fr-CH" sz="2200" dirty="0" smtClean="0">
                <a:latin typeface="Verdana" panose="020B0604030504040204" pitchFamily="34" charset="0"/>
                <a:ea typeface="Verdana" panose="020B0604030504040204" pitchFamily="34" charset="0"/>
              </a:rPr>
              <a:t>s’étendant </a:t>
            </a:r>
            <a:r>
              <a:rPr lang="fr-CH" sz="2200" dirty="0">
                <a:latin typeface="Verdana" panose="020B0604030504040204" pitchFamily="34" charset="0"/>
                <a:ea typeface="Verdana" panose="020B0604030504040204" pitchFamily="34" charset="0"/>
              </a:rPr>
              <a:t>sur plusieurs classes.</a:t>
            </a:r>
          </a:p>
        </p:txBody>
      </p:sp>
    </p:spTree>
    <p:extLst>
      <p:ext uri="{BB962C8B-B14F-4D97-AF65-F5344CB8AC3E}">
        <p14:creationId xmlns:p14="http://schemas.microsoft.com/office/powerpoint/2010/main" val="3369908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7807" y="908720"/>
            <a:ext cx="7772400" cy="794519"/>
          </a:xfrm>
        </p:spPr>
        <p:txBody>
          <a:bodyPr/>
          <a:lstStyle/>
          <a:p>
            <a:r>
              <a:rPr lang="fr-CH" dirty="0" smtClean="0"/>
              <a:t>Les fonctions de référence</a:t>
            </a:r>
            <a:endParaRPr lang="fr-CH" dirty="0"/>
          </a:p>
        </p:txBody>
      </p:sp>
      <p:graphicFrame>
        <p:nvGraphicFramePr>
          <p:cNvPr id="6" name="Tableau 5"/>
          <p:cNvGraphicFramePr>
            <a:graphicFrameLocks noGrp="1"/>
          </p:cNvGraphicFramePr>
          <p:nvPr>
            <p:extLst>
              <p:ext uri="{D42A27DB-BD31-4B8C-83A1-F6EECF244321}">
                <p14:modId xmlns:p14="http://schemas.microsoft.com/office/powerpoint/2010/main" val="200038854"/>
              </p:ext>
            </p:extLst>
          </p:nvPr>
        </p:nvGraphicFramePr>
        <p:xfrm>
          <a:off x="395534" y="1772816"/>
          <a:ext cx="8496945" cy="4390057"/>
        </p:xfrm>
        <a:graphic>
          <a:graphicData uri="http://schemas.openxmlformats.org/drawingml/2006/table">
            <a:tbl>
              <a:tblPr/>
              <a:tblGrid>
                <a:gridCol w="396784">
                  <a:extLst>
                    <a:ext uri="{9D8B030D-6E8A-4147-A177-3AD203B41FA5}">
                      <a16:colId xmlns:a16="http://schemas.microsoft.com/office/drawing/2014/main" val="2750878347"/>
                    </a:ext>
                  </a:extLst>
                </a:gridCol>
                <a:gridCol w="1493777">
                  <a:extLst>
                    <a:ext uri="{9D8B030D-6E8A-4147-A177-3AD203B41FA5}">
                      <a16:colId xmlns:a16="http://schemas.microsoft.com/office/drawing/2014/main" val="1590422408"/>
                    </a:ext>
                  </a:extLst>
                </a:gridCol>
                <a:gridCol w="4590252">
                  <a:extLst>
                    <a:ext uri="{9D8B030D-6E8A-4147-A177-3AD203B41FA5}">
                      <a16:colId xmlns:a16="http://schemas.microsoft.com/office/drawing/2014/main" val="716045307"/>
                    </a:ext>
                  </a:extLst>
                </a:gridCol>
                <a:gridCol w="816909">
                  <a:extLst>
                    <a:ext uri="{9D8B030D-6E8A-4147-A177-3AD203B41FA5}">
                      <a16:colId xmlns:a16="http://schemas.microsoft.com/office/drawing/2014/main" val="309269294"/>
                    </a:ext>
                  </a:extLst>
                </a:gridCol>
                <a:gridCol w="1199223">
                  <a:extLst>
                    <a:ext uri="{9D8B030D-6E8A-4147-A177-3AD203B41FA5}">
                      <a16:colId xmlns:a16="http://schemas.microsoft.com/office/drawing/2014/main" val="2360350"/>
                    </a:ext>
                  </a:extLst>
                </a:gridCol>
              </a:tblGrid>
              <a:tr h="513672">
                <a:tc gridSpan="2">
                  <a:txBody>
                    <a:bodyPr/>
                    <a:lstStyle/>
                    <a:p>
                      <a:pPr algn="ctr" fontAlgn="ctr"/>
                      <a:r>
                        <a:rPr lang="fr-CH" sz="1600" b="1" i="0" u="none" strike="noStrike" dirty="0">
                          <a:solidFill>
                            <a:srgbClr val="000000"/>
                          </a:solidFill>
                          <a:effectLst/>
                          <a:latin typeface="Arial" panose="020B0604020202020204" pitchFamily="34" charset="0"/>
                        </a:rPr>
                        <a:t>Filière</a:t>
                      </a: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hMerge="1">
                  <a:txBody>
                    <a:bodyPr/>
                    <a:lstStyle/>
                    <a:p>
                      <a:endParaRPr lang="fr-CH"/>
                    </a:p>
                  </a:txBody>
                  <a:tcPr/>
                </a:tc>
                <a:tc>
                  <a:txBody>
                    <a:bodyPr/>
                    <a:lstStyle/>
                    <a:p>
                      <a:pPr algn="ctr" fontAlgn="ctr"/>
                      <a:r>
                        <a:rPr lang="fr-CH" sz="1600" b="1" i="0" u="none" strike="noStrike">
                          <a:solidFill>
                            <a:srgbClr val="000000"/>
                          </a:solidFill>
                          <a:effectLst/>
                          <a:latin typeface="Arial" panose="020B0604020202020204" pitchFamily="34" charset="0"/>
                        </a:rPr>
                        <a:t>Fonction</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fr-CH" sz="1600" b="1" i="0" u="none" strike="noStrike">
                          <a:solidFill>
                            <a:srgbClr val="000000"/>
                          </a:solidFill>
                          <a:effectLst/>
                          <a:latin typeface="Arial" panose="020B0604020202020204" pitchFamily="34" charset="0"/>
                        </a:rPr>
                        <a:t>Classe</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fr-CH" sz="1600" b="1" i="0" u="none" strike="noStrike">
                          <a:solidFill>
                            <a:srgbClr val="000000"/>
                          </a:solidFill>
                          <a:effectLst/>
                          <a:latin typeface="Arial" panose="020B0604020202020204" pitchFamily="34" charset="0"/>
                        </a:rPr>
                        <a:t>Application</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840595388"/>
                  </a:ext>
                </a:extLst>
              </a:tr>
              <a:tr h="228893">
                <a:tc>
                  <a:txBody>
                    <a:bodyPr/>
                    <a:lstStyle/>
                    <a:p>
                      <a:pPr algn="ctr" fontAlgn="b"/>
                      <a:r>
                        <a:rPr lang="fr-CH" sz="1400" b="1" i="0" u="none" strike="noStrike" dirty="0">
                          <a:solidFill>
                            <a:srgbClr val="000000"/>
                          </a:solidFill>
                          <a:effectLst/>
                          <a:latin typeface="Arial" panose="020B0604020202020204" pitchFamily="34" charset="0"/>
                        </a:rPr>
                        <a:t>20</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gridSpan="3">
                  <a:txBody>
                    <a:bodyPr/>
                    <a:lstStyle/>
                    <a:p>
                      <a:pPr algn="l" fontAlgn="b"/>
                      <a:r>
                        <a:rPr lang="fr-CH" sz="1400" b="1" i="0" u="none" strike="noStrike" dirty="0">
                          <a:solidFill>
                            <a:srgbClr val="000000"/>
                          </a:solidFill>
                          <a:effectLst/>
                          <a:latin typeface="Arial" panose="020B0604020202020204" pitchFamily="34" charset="0"/>
                        </a:rPr>
                        <a:t>Thérapie</a:t>
                      </a:r>
                    </a:p>
                  </a:txBody>
                  <a:tcPr marL="7127" marR="7127" marT="7127" marB="0" anchor="b">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tc hMerge="1">
                  <a:txBody>
                    <a:bodyPr/>
                    <a:lstStyle/>
                    <a:p>
                      <a:endParaRPr lang="fr-CH"/>
                    </a:p>
                  </a:txBody>
                  <a:tcPr/>
                </a:tc>
                <a:tc hMerge="1">
                  <a:txBody>
                    <a:bodyPr/>
                    <a:lstStyle/>
                    <a:p>
                      <a:endParaRPr lang="fr-CH"/>
                    </a:p>
                  </a:txBody>
                  <a:tcPr/>
                </a:tc>
                <a:tc>
                  <a:txBody>
                    <a:bodyPr/>
                    <a:lstStyle/>
                    <a:p>
                      <a:pPr algn="l" fontAlgn="b"/>
                      <a:r>
                        <a:rPr lang="fr-CH" sz="1400" b="1" i="0" u="none" strike="noStrike">
                          <a:solidFill>
                            <a:srgbClr val="000000"/>
                          </a:solidFill>
                          <a:effectLst/>
                          <a:latin typeface="Arial" panose="020B0604020202020204" pitchFamily="34" charset="0"/>
                        </a:rPr>
                        <a:t> </a:t>
                      </a:r>
                    </a:p>
                  </a:txBody>
                  <a:tcPr marL="7127" marR="7127" marT="712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00"/>
                    </a:solidFill>
                  </a:tcPr>
                </a:tc>
                <a:extLst>
                  <a:ext uri="{0D108BD9-81ED-4DB2-BD59-A6C34878D82A}">
                    <a16:rowId xmlns:a16="http://schemas.microsoft.com/office/drawing/2014/main" val="1757920790"/>
                  </a:ext>
                </a:extLst>
              </a:tr>
              <a:tr h="228893">
                <a:tc>
                  <a:txBody>
                    <a:bodyPr/>
                    <a:lstStyle/>
                    <a:p>
                      <a:pPr algn="ctr" fontAlgn="b"/>
                      <a:r>
                        <a:rPr lang="fr-CH" sz="1400" b="1" i="0" u="none" strike="noStrike" dirty="0">
                          <a:solidFill>
                            <a:srgbClr val="000000"/>
                          </a:solidFill>
                          <a:effectLst/>
                          <a:latin typeface="Arial" panose="020B0604020202020204" pitchFamily="34" charset="0"/>
                        </a:rPr>
                        <a:t>202</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CH" sz="1400" b="1" i="0" u="none" strike="noStrike" dirty="0">
                          <a:solidFill>
                            <a:srgbClr val="000000"/>
                          </a:solidFill>
                          <a:effectLst/>
                          <a:latin typeface="Arial" panose="020B0604020202020204" pitchFamily="34" charset="0"/>
                        </a:rPr>
                        <a:t>Thérapie</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CH" sz="1400" b="0" i="0" u="none" strike="noStrike" dirty="0">
                          <a:solidFill>
                            <a:srgbClr val="000000"/>
                          </a:solidFill>
                          <a:effectLst/>
                          <a:latin typeface="Arial" panose="020B0604020202020204" pitchFamily="34" charset="0"/>
                        </a:rPr>
                        <a:t>Ergothérapeute </a:t>
                      </a: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7</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2011</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2621119"/>
                  </a:ext>
                </a:extLst>
              </a:tr>
              <a:tr h="228893">
                <a:tc>
                  <a:txBody>
                    <a:bodyPr/>
                    <a:lstStyle/>
                    <a:p>
                      <a:pPr algn="ctr" fontAlgn="b"/>
                      <a:r>
                        <a:rPr lang="fr-CH" sz="1400" b="0" i="0" u="none" strike="noStrike" dirty="0">
                          <a:solidFill>
                            <a:srgbClr val="000000"/>
                          </a:solidFill>
                          <a:effectLst/>
                          <a:latin typeface="Calibri" panose="020F0502020204030204" pitchFamily="34" charset="0"/>
                        </a:rPr>
                        <a:t> </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fr-CH" sz="1400" b="0" i="0" u="none" strike="noStrike" dirty="0">
                          <a:solidFill>
                            <a:srgbClr val="000000"/>
                          </a:solidFill>
                          <a:effectLst/>
                          <a:latin typeface="Calibri" panose="020F0502020204030204" pitchFamily="34" charset="0"/>
                        </a:rPr>
                        <a:t> </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fr-CH" sz="1400" b="0" i="0" u="none" strike="noStrike" dirty="0">
                          <a:solidFill>
                            <a:srgbClr val="000000"/>
                          </a:solidFill>
                          <a:effectLst/>
                          <a:latin typeface="Arial" panose="020B0604020202020204" pitchFamily="34" charset="0"/>
                        </a:rPr>
                        <a:t>Physiothérapeute </a:t>
                      </a: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7</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2011</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2698686"/>
                  </a:ext>
                </a:extLst>
              </a:tr>
              <a:tr h="228893">
                <a:tc>
                  <a:txBody>
                    <a:bodyPr/>
                    <a:lstStyle/>
                    <a:p>
                      <a:pPr algn="ctr" fontAlgn="b"/>
                      <a:r>
                        <a:rPr lang="fr-CH" sz="1400" b="0" i="0" u="none" strike="noStrike" dirty="0">
                          <a:solidFill>
                            <a:srgbClr val="000000"/>
                          </a:solidFill>
                          <a:effectLst/>
                          <a:latin typeface="Calibri" panose="020F0502020204030204" pitchFamily="34" charset="0"/>
                        </a:rPr>
                        <a:t> </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CH" sz="1400" b="0" i="0" u="none" strike="noStrike" dirty="0">
                          <a:solidFill>
                            <a:srgbClr val="000000"/>
                          </a:solidFill>
                          <a:effectLst/>
                          <a:latin typeface="Calibri" panose="020F0502020204030204" pitchFamily="34" charset="0"/>
                        </a:rPr>
                        <a:t> </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fr-CH" sz="1400" b="0" i="0" u="none" strike="noStrike" dirty="0">
                          <a:solidFill>
                            <a:srgbClr val="000000"/>
                          </a:solidFill>
                          <a:effectLst/>
                          <a:latin typeface="Arial" panose="020B0604020202020204" pitchFamily="34" charset="0"/>
                        </a:rPr>
                        <a:t>Psychomotricien.ne</a:t>
                      </a: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7</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2009</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4309841"/>
                  </a:ext>
                </a:extLst>
              </a:tr>
              <a:tr h="450388">
                <a:tc>
                  <a:txBody>
                    <a:bodyPr/>
                    <a:lstStyle/>
                    <a:p>
                      <a:pPr algn="ctr" fontAlgn="b"/>
                      <a:r>
                        <a:rPr lang="fr-CH" sz="1400" b="1" i="0" u="none" strike="noStrike" dirty="0">
                          <a:solidFill>
                            <a:srgbClr val="000000"/>
                          </a:solidFill>
                          <a:effectLst/>
                          <a:latin typeface="Arial" panose="020B0604020202020204" pitchFamily="34" charset="0"/>
                        </a:rPr>
                        <a:t>203</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CH" sz="1400" b="1" i="0" u="none" strike="noStrike" dirty="0">
                          <a:solidFill>
                            <a:srgbClr val="000000"/>
                          </a:solidFill>
                          <a:effectLst/>
                          <a:latin typeface="Arial" panose="020B0604020202020204" pitchFamily="34" charset="0"/>
                        </a:rPr>
                        <a:t>Responsable d'unités</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CH" sz="1400" b="0" i="0" u="none" strike="noStrike" dirty="0">
                          <a:solidFill>
                            <a:srgbClr val="000000"/>
                          </a:solidFill>
                          <a:effectLst/>
                          <a:latin typeface="Arial" panose="020B0604020202020204" pitchFamily="34" charset="0"/>
                        </a:rPr>
                        <a:t>Responsable d'unité thérapie</a:t>
                      </a: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9</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2007</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046705"/>
                  </a:ext>
                </a:extLst>
              </a:tr>
              <a:tr h="228893">
                <a:tc>
                  <a:txBody>
                    <a:bodyPr/>
                    <a:lstStyle/>
                    <a:p>
                      <a:pPr algn="ctr" fontAlgn="b"/>
                      <a:r>
                        <a:rPr lang="fr-CH" sz="1400" b="1" i="0" u="none" strike="noStrike">
                          <a:solidFill>
                            <a:srgbClr val="000000"/>
                          </a:solidFill>
                          <a:effectLst/>
                          <a:latin typeface="Arial" panose="020B0604020202020204" pitchFamily="34" charset="0"/>
                        </a:rPr>
                        <a:t>204</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fr-CH" sz="1400" b="1" i="0" u="none" strike="noStrike" dirty="0">
                          <a:solidFill>
                            <a:srgbClr val="000000"/>
                          </a:solidFill>
                          <a:effectLst/>
                          <a:latin typeface="Arial" panose="020B0604020202020204" pitchFamily="34" charset="0"/>
                        </a:rPr>
                        <a:t>Psychologie</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CH" sz="1400" b="0" i="0" u="none" strike="noStrike" dirty="0">
                          <a:solidFill>
                            <a:srgbClr val="000000"/>
                          </a:solidFill>
                          <a:effectLst/>
                          <a:latin typeface="Arial" panose="020B0604020202020204" pitchFamily="34" charset="0"/>
                        </a:rPr>
                        <a:t>Psychologue-psychothérapeute FSP</a:t>
                      </a: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10</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2009</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518672"/>
                  </a:ext>
                </a:extLst>
              </a:tr>
              <a:tr h="228893">
                <a:tc>
                  <a:txBody>
                    <a:bodyPr/>
                    <a:lstStyle/>
                    <a:p>
                      <a:pPr algn="ctr" fontAlgn="b"/>
                      <a:r>
                        <a:rPr lang="fr-CH" sz="1400" b="1" i="0" u="none" strike="noStrike">
                          <a:solidFill>
                            <a:srgbClr val="000000"/>
                          </a:solidFill>
                          <a:effectLst/>
                          <a:latin typeface="Arial" panose="020B0604020202020204" pitchFamily="34" charset="0"/>
                        </a:rPr>
                        <a:t>40</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gridSpan="3">
                  <a:txBody>
                    <a:bodyPr/>
                    <a:lstStyle/>
                    <a:p>
                      <a:pPr algn="l" fontAlgn="b"/>
                      <a:r>
                        <a:rPr lang="fr-CH" sz="1400" b="1" i="0" u="none" strike="noStrike" dirty="0">
                          <a:solidFill>
                            <a:srgbClr val="000000"/>
                          </a:solidFill>
                          <a:effectLst/>
                          <a:latin typeface="Arial" panose="020B0604020202020204" pitchFamily="34" charset="0"/>
                        </a:rPr>
                        <a:t>Socio-éducatifs</a:t>
                      </a:r>
                    </a:p>
                  </a:txBody>
                  <a:tcPr marL="7127" marR="7127" marT="7127" marB="0" anchor="b">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hMerge="1">
                  <a:txBody>
                    <a:bodyPr/>
                    <a:lstStyle/>
                    <a:p>
                      <a:endParaRPr lang="fr-CH"/>
                    </a:p>
                  </a:txBody>
                  <a:tcPr/>
                </a:tc>
                <a:tc hMerge="1">
                  <a:txBody>
                    <a:bodyPr/>
                    <a:lstStyle/>
                    <a:p>
                      <a:endParaRPr lang="fr-CH"/>
                    </a:p>
                  </a:txBody>
                  <a:tcPr/>
                </a:tc>
                <a:tc>
                  <a:txBody>
                    <a:bodyPr/>
                    <a:lstStyle/>
                    <a:p>
                      <a:pPr algn="l" fontAlgn="b"/>
                      <a:r>
                        <a:rPr lang="fr-CH" sz="1400" b="1" i="0" u="none" strike="noStrike">
                          <a:solidFill>
                            <a:srgbClr val="000000"/>
                          </a:solidFill>
                          <a:effectLst/>
                          <a:latin typeface="Arial" panose="020B0604020202020204" pitchFamily="34" charset="0"/>
                        </a:rPr>
                        <a:t> </a:t>
                      </a:r>
                    </a:p>
                  </a:txBody>
                  <a:tcPr marL="7127" marR="7127" marT="7127" marB="0" anchor="b">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extLst>
                  <a:ext uri="{0D108BD9-81ED-4DB2-BD59-A6C34878D82A}">
                    <a16:rowId xmlns:a16="http://schemas.microsoft.com/office/drawing/2014/main" val="1604767776"/>
                  </a:ext>
                </a:extLst>
              </a:tr>
              <a:tr h="450388">
                <a:tc>
                  <a:txBody>
                    <a:bodyPr/>
                    <a:lstStyle/>
                    <a:p>
                      <a:pPr algn="ctr" fontAlgn="b"/>
                      <a:r>
                        <a:rPr lang="fr-CH" sz="1400" b="1" i="0" u="none" strike="noStrike">
                          <a:solidFill>
                            <a:srgbClr val="000000"/>
                          </a:solidFill>
                          <a:effectLst/>
                          <a:latin typeface="Arial" panose="020B0604020202020204" pitchFamily="34" charset="0"/>
                        </a:rPr>
                        <a:t>401</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CH" sz="1400" b="1" i="0" u="none" strike="noStrike" dirty="0">
                          <a:solidFill>
                            <a:srgbClr val="000000"/>
                          </a:solidFill>
                          <a:effectLst/>
                          <a:latin typeface="Arial" panose="020B0604020202020204" pitchFamily="34" charset="0"/>
                        </a:rPr>
                        <a:t>Assistance socio-éducative</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CH" sz="1400" b="0" i="0" u="none" strike="noStrike" dirty="0">
                          <a:solidFill>
                            <a:srgbClr val="000000"/>
                          </a:solidFill>
                          <a:effectLst/>
                          <a:latin typeface="Arial" panose="020B0604020202020204" pitchFamily="34" charset="0"/>
                        </a:rPr>
                        <a:t>Aide-</a:t>
                      </a:r>
                      <a:r>
                        <a:rPr lang="fr-CH" sz="1400" b="0" i="0" u="none" strike="noStrike" dirty="0" err="1">
                          <a:solidFill>
                            <a:srgbClr val="000000"/>
                          </a:solidFill>
                          <a:effectLst/>
                          <a:latin typeface="Arial" panose="020B0604020202020204" pitchFamily="34" charset="0"/>
                        </a:rPr>
                        <a:t>éducateur.trice</a:t>
                      </a:r>
                      <a:endParaRPr lang="fr-CH" sz="1400" b="0" i="0" u="none" strike="noStrike" dirty="0">
                        <a:solidFill>
                          <a:srgbClr val="000000"/>
                        </a:solidFill>
                        <a:effectLst/>
                        <a:latin typeface="Arial" panose="020B0604020202020204" pitchFamily="34" charset="0"/>
                      </a:endParaRP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3</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2010</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088699"/>
                  </a:ext>
                </a:extLst>
              </a:tr>
              <a:tr h="228893">
                <a:tc>
                  <a:txBody>
                    <a:bodyPr/>
                    <a:lstStyle/>
                    <a:p>
                      <a:pPr algn="ctr" fontAlgn="b"/>
                      <a:r>
                        <a:rPr lang="fr-CH" sz="1400" b="0" i="0" u="none" strike="noStrike">
                          <a:solidFill>
                            <a:srgbClr val="000000"/>
                          </a:solidFill>
                          <a:effectLst/>
                          <a:latin typeface="Calibri" panose="020F0502020204030204" pitchFamily="34" charset="0"/>
                        </a:rPr>
                        <a:t> </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CH" sz="1400" b="0" i="0" u="none" strike="noStrike">
                          <a:solidFill>
                            <a:srgbClr val="000000"/>
                          </a:solidFill>
                          <a:effectLst/>
                          <a:latin typeface="Calibri" panose="020F0502020204030204" pitchFamily="34" charset="0"/>
                        </a:rPr>
                        <a:t> </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fr-CH" sz="1400" b="0" i="0" u="none" strike="noStrike" dirty="0" err="1">
                          <a:solidFill>
                            <a:srgbClr val="000000"/>
                          </a:solidFill>
                          <a:effectLst/>
                          <a:latin typeface="Arial" panose="020B0604020202020204" pitchFamily="34" charset="0"/>
                        </a:rPr>
                        <a:t>Animateur.trice</a:t>
                      </a:r>
                      <a:r>
                        <a:rPr lang="fr-CH" sz="1400" b="0" i="0" u="none" strike="noStrike" dirty="0">
                          <a:solidFill>
                            <a:srgbClr val="000000"/>
                          </a:solidFill>
                          <a:effectLst/>
                          <a:latin typeface="Arial" panose="020B0604020202020204" pitchFamily="34" charset="0"/>
                        </a:rPr>
                        <a:t> auxiliaire</a:t>
                      </a: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3</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2007</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2319594"/>
                  </a:ext>
                </a:extLst>
              </a:tr>
              <a:tr h="228893">
                <a:tc>
                  <a:txBody>
                    <a:bodyPr/>
                    <a:lstStyle/>
                    <a:p>
                      <a:pPr algn="ctr" fontAlgn="b"/>
                      <a:r>
                        <a:rPr lang="fr-CH" sz="1400" b="1" i="0" u="none" strike="noStrike">
                          <a:solidFill>
                            <a:srgbClr val="000000"/>
                          </a:solidFill>
                          <a:effectLst/>
                          <a:latin typeface="Arial" panose="020B0604020202020204" pitchFamily="34" charset="0"/>
                        </a:rPr>
                        <a:t>402</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CH" sz="1400" b="1" i="0" u="none" strike="noStrike">
                          <a:solidFill>
                            <a:srgbClr val="000000"/>
                          </a:solidFill>
                          <a:effectLst/>
                          <a:latin typeface="Arial" panose="020B0604020202020204" pitchFamily="34" charset="0"/>
                        </a:rPr>
                        <a:t>Animation</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CH" sz="1400" b="0" i="0" u="none" strike="noStrike" dirty="0" err="1">
                          <a:solidFill>
                            <a:srgbClr val="000000"/>
                          </a:solidFill>
                          <a:effectLst/>
                          <a:latin typeface="Arial" panose="020B0604020202020204" pitchFamily="34" charset="0"/>
                        </a:rPr>
                        <a:t>Assistant.e</a:t>
                      </a:r>
                      <a:r>
                        <a:rPr lang="fr-CH" sz="1400" b="0" i="0" u="none" strike="noStrike" dirty="0">
                          <a:solidFill>
                            <a:srgbClr val="000000"/>
                          </a:solidFill>
                          <a:effectLst/>
                          <a:latin typeface="Arial" panose="020B0604020202020204" pitchFamily="34" charset="0"/>
                        </a:rPr>
                        <a:t> socio-éducatif.ve</a:t>
                      </a: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4</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2018</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9866139"/>
                  </a:ext>
                </a:extLst>
              </a:tr>
              <a:tr h="228893">
                <a:tc>
                  <a:txBody>
                    <a:bodyPr/>
                    <a:lstStyle/>
                    <a:p>
                      <a:pPr algn="ctr" fontAlgn="b"/>
                      <a:r>
                        <a:rPr lang="fr-CH" sz="1400" b="0" i="0" u="none" strike="noStrike">
                          <a:solidFill>
                            <a:srgbClr val="000000"/>
                          </a:solidFill>
                          <a:effectLst/>
                          <a:latin typeface="Calibri" panose="020F0502020204030204" pitchFamily="34" charset="0"/>
                        </a:rPr>
                        <a:t> </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fr-CH" sz="1400" b="0" i="0" u="none" strike="noStrike">
                          <a:solidFill>
                            <a:srgbClr val="000000"/>
                          </a:solidFill>
                          <a:effectLst/>
                          <a:latin typeface="Calibri" panose="020F0502020204030204" pitchFamily="34" charset="0"/>
                        </a:rPr>
                        <a:t> </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fr-CH" sz="1400" b="0" i="0" u="none" strike="noStrike" dirty="0" err="1">
                          <a:solidFill>
                            <a:srgbClr val="000000"/>
                          </a:solidFill>
                          <a:effectLst/>
                          <a:latin typeface="Arial" panose="020B0604020202020204" pitchFamily="34" charset="0"/>
                        </a:rPr>
                        <a:t>Educateur.trice</a:t>
                      </a:r>
                      <a:r>
                        <a:rPr lang="fr-CH" sz="1400" b="0" i="0" u="none" strike="noStrike" dirty="0">
                          <a:solidFill>
                            <a:srgbClr val="000000"/>
                          </a:solidFill>
                          <a:effectLst/>
                          <a:latin typeface="Arial" panose="020B0604020202020204" pitchFamily="34" charset="0"/>
                        </a:rPr>
                        <a:t> auxiliaire</a:t>
                      </a: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5</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2007</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6098522"/>
                  </a:ext>
                </a:extLst>
              </a:tr>
              <a:tr h="228893">
                <a:tc>
                  <a:txBody>
                    <a:bodyPr/>
                    <a:lstStyle/>
                    <a:p>
                      <a:pPr algn="ctr" fontAlgn="b"/>
                      <a:r>
                        <a:rPr lang="fr-CH" sz="1400" b="0" i="0" u="none" strike="noStrike">
                          <a:solidFill>
                            <a:srgbClr val="000000"/>
                          </a:solidFill>
                          <a:effectLst/>
                          <a:latin typeface="Calibri" panose="020F0502020204030204" pitchFamily="34" charset="0"/>
                        </a:rPr>
                        <a:t> </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CH" sz="1400" b="0" i="0" u="none" strike="noStrike">
                          <a:solidFill>
                            <a:srgbClr val="000000"/>
                          </a:solidFill>
                          <a:effectLst/>
                          <a:latin typeface="Calibri" panose="020F0502020204030204" pitchFamily="34" charset="0"/>
                        </a:rPr>
                        <a:t> </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fr-CH" sz="1400" b="0" i="0" u="none" strike="noStrike" dirty="0" err="1">
                          <a:solidFill>
                            <a:srgbClr val="000000"/>
                          </a:solidFill>
                          <a:effectLst/>
                          <a:latin typeface="Arial" panose="020B0604020202020204" pitchFamily="34" charset="0"/>
                        </a:rPr>
                        <a:t>Maître.sse</a:t>
                      </a:r>
                      <a:r>
                        <a:rPr lang="fr-CH" sz="1400" b="0" i="0" u="none" strike="noStrike" dirty="0">
                          <a:solidFill>
                            <a:srgbClr val="000000"/>
                          </a:solidFill>
                          <a:effectLst/>
                          <a:latin typeface="Arial" panose="020B0604020202020204" pitchFamily="34" charset="0"/>
                        </a:rPr>
                        <a:t> </a:t>
                      </a:r>
                      <a:r>
                        <a:rPr lang="fr-CH" sz="1400" b="0" i="0" u="none" strike="noStrike" dirty="0" err="1">
                          <a:solidFill>
                            <a:srgbClr val="000000"/>
                          </a:solidFill>
                          <a:effectLst/>
                          <a:latin typeface="Arial" panose="020B0604020202020204" pitchFamily="34" charset="0"/>
                        </a:rPr>
                        <a:t>socioprofessionnel.le</a:t>
                      </a:r>
                      <a:endParaRPr lang="fr-CH" sz="1400" b="0" i="0" u="none" strike="noStrike" dirty="0">
                        <a:solidFill>
                          <a:srgbClr val="000000"/>
                        </a:solidFill>
                        <a:effectLst/>
                        <a:latin typeface="Arial" panose="020B0604020202020204" pitchFamily="34" charset="0"/>
                      </a:endParaRP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7</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a:solidFill>
                            <a:srgbClr val="000000"/>
                          </a:solidFill>
                          <a:effectLst/>
                          <a:latin typeface="Arial" panose="020B0604020202020204" pitchFamily="34" charset="0"/>
                        </a:rPr>
                        <a:t>2009</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6079609"/>
                  </a:ext>
                </a:extLst>
              </a:tr>
              <a:tr h="228893">
                <a:tc>
                  <a:txBody>
                    <a:bodyPr/>
                    <a:lstStyle/>
                    <a:p>
                      <a:pPr algn="ctr" fontAlgn="b"/>
                      <a:r>
                        <a:rPr lang="fr-CH" sz="1400" b="1" i="0" u="none" strike="noStrike" dirty="0">
                          <a:solidFill>
                            <a:srgbClr val="000000"/>
                          </a:solidFill>
                          <a:effectLst/>
                          <a:latin typeface="Arial" panose="020B0604020202020204" pitchFamily="34" charset="0"/>
                        </a:rPr>
                        <a:t>403</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CH" sz="1400" b="1" i="0" u="none" strike="noStrike" dirty="0">
                          <a:solidFill>
                            <a:srgbClr val="000000"/>
                          </a:solidFill>
                          <a:effectLst/>
                          <a:latin typeface="Arial" panose="020B0604020202020204" pitchFamily="34" charset="0"/>
                        </a:rPr>
                        <a:t>Socio-éducatif</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CH" sz="1400" b="0" i="0" u="none" strike="noStrike" dirty="0" err="1">
                          <a:solidFill>
                            <a:srgbClr val="000000"/>
                          </a:solidFill>
                          <a:effectLst/>
                          <a:latin typeface="Arial" panose="020B0604020202020204" pitchFamily="34" charset="0"/>
                        </a:rPr>
                        <a:t>Assistant.e</a:t>
                      </a:r>
                      <a:r>
                        <a:rPr lang="fr-CH" sz="1400" b="0" i="0" u="none" strike="noStrike" dirty="0">
                          <a:solidFill>
                            <a:srgbClr val="000000"/>
                          </a:solidFill>
                          <a:effectLst/>
                          <a:latin typeface="Arial" panose="020B0604020202020204" pitchFamily="34" charset="0"/>
                        </a:rPr>
                        <a:t> </a:t>
                      </a:r>
                      <a:r>
                        <a:rPr lang="fr-CH" sz="1400" b="0" i="0" u="none" strike="noStrike" dirty="0" err="1">
                          <a:solidFill>
                            <a:srgbClr val="000000"/>
                          </a:solidFill>
                          <a:effectLst/>
                          <a:latin typeface="Arial" panose="020B0604020202020204" pitchFamily="34" charset="0"/>
                        </a:rPr>
                        <a:t>social.e</a:t>
                      </a:r>
                      <a:endParaRPr lang="fr-CH" sz="1400" b="0" i="0" u="none" strike="noStrike" dirty="0">
                        <a:solidFill>
                          <a:srgbClr val="000000"/>
                        </a:solidFill>
                        <a:effectLst/>
                        <a:latin typeface="Arial" panose="020B0604020202020204" pitchFamily="34" charset="0"/>
                      </a:endParaRP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7</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2009</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2932467"/>
                  </a:ext>
                </a:extLst>
              </a:tr>
              <a:tr h="228893">
                <a:tc>
                  <a:txBody>
                    <a:bodyPr/>
                    <a:lstStyle/>
                    <a:p>
                      <a:pPr algn="ctr" fontAlgn="b"/>
                      <a:r>
                        <a:rPr lang="fr-CH" sz="1400" b="0" i="0" u="none" strike="noStrike">
                          <a:solidFill>
                            <a:srgbClr val="000000"/>
                          </a:solidFill>
                          <a:effectLst/>
                          <a:latin typeface="Calibri" panose="020F0502020204030204" pitchFamily="34" charset="0"/>
                        </a:rPr>
                        <a:t> </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fr-CH" sz="1400" b="0" i="0" u="none" strike="noStrike">
                          <a:solidFill>
                            <a:srgbClr val="000000"/>
                          </a:solidFill>
                          <a:effectLst/>
                          <a:latin typeface="Calibri" panose="020F0502020204030204" pitchFamily="34" charset="0"/>
                        </a:rPr>
                        <a:t> </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fr-CH" sz="1400" b="0" i="0" u="none" strike="noStrike" dirty="0" err="1">
                          <a:solidFill>
                            <a:srgbClr val="000000"/>
                          </a:solidFill>
                          <a:effectLst/>
                          <a:latin typeface="Arial" panose="020B0604020202020204" pitchFamily="34" charset="0"/>
                        </a:rPr>
                        <a:t>Éducateur.trice</a:t>
                      </a:r>
                      <a:r>
                        <a:rPr lang="fr-CH" sz="1400" b="0" i="0" u="none" strike="noStrike" dirty="0">
                          <a:solidFill>
                            <a:srgbClr val="000000"/>
                          </a:solidFill>
                          <a:effectLst/>
                          <a:latin typeface="Arial" panose="020B0604020202020204" pitchFamily="34" charset="0"/>
                        </a:rPr>
                        <a:t> </a:t>
                      </a:r>
                      <a:r>
                        <a:rPr lang="fr-CH" sz="1400" b="0" i="0" u="none" strike="noStrike" dirty="0" err="1">
                          <a:solidFill>
                            <a:srgbClr val="000000"/>
                          </a:solidFill>
                          <a:effectLst/>
                          <a:latin typeface="Arial" panose="020B0604020202020204" pitchFamily="34" charset="0"/>
                        </a:rPr>
                        <a:t>spécialisé.e</a:t>
                      </a:r>
                      <a:endParaRPr lang="fr-CH" sz="1400" b="0" i="0" u="none" strike="noStrike" dirty="0">
                        <a:solidFill>
                          <a:srgbClr val="000000"/>
                        </a:solidFill>
                        <a:effectLst/>
                        <a:latin typeface="Arial" panose="020B0604020202020204" pitchFamily="34" charset="0"/>
                      </a:endParaRP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7</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2007</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6749338"/>
                  </a:ext>
                </a:extLst>
              </a:tr>
              <a:tr h="228893">
                <a:tc>
                  <a:txBody>
                    <a:bodyPr/>
                    <a:lstStyle/>
                    <a:p>
                      <a:pPr algn="ctr" fontAlgn="b"/>
                      <a:r>
                        <a:rPr lang="fr-CH" sz="1400" b="0" i="0" u="none" strike="noStrike">
                          <a:solidFill>
                            <a:srgbClr val="000000"/>
                          </a:solidFill>
                          <a:effectLst/>
                          <a:latin typeface="Calibri" panose="020F0502020204030204" pitchFamily="34" charset="0"/>
                        </a:rPr>
                        <a:t> </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fr-CH" sz="1400" b="0" i="0" u="none" strike="noStrike">
                          <a:solidFill>
                            <a:srgbClr val="000000"/>
                          </a:solidFill>
                          <a:effectLst/>
                          <a:latin typeface="Calibri" panose="020F0502020204030204" pitchFamily="34" charset="0"/>
                        </a:rPr>
                        <a:t> </a:t>
                      </a:r>
                    </a:p>
                  </a:txBody>
                  <a:tcPr marL="7127" marR="7127" marT="7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fr-CH" sz="1400" b="0" i="0" u="none" strike="noStrike">
                          <a:solidFill>
                            <a:srgbClr val="000000"/>
                          </a:solidFill>
                          <a:effectLst/>
                          <a:latin typeface="Arial" panose="020B0604020202020204" pitchFamily="34" charset="0"/>
                        </a:rPr>
                        <a:t>Responsable de foyer de jour</a:t>
                      </a:r>
                    </a:p>
                  </a:txBody>
                  <a:tcPr marL="7127" marR="7127" marT="71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8</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CH" sz="1400" b="1" i="0" u="none" strike="noStrike" dirty="0">
                          <a:solidFill>
                            <a:srgbClr val="000000"/>
                          </a:solidFill>
                          <a:effectLst/>
                          <a:latin typeface="Arial" panose="020B0604020202020204" pitchFamily="34" charset="0"/>
                        </a:rPr>
                        <a:t>2018</a:t>
                      </a:r>
                    </a:p>
                  </a:txBody>
                  <a:tcPr marL="7127" marR="7127" marT="7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541744"/>
                  </a:ext>
                </a:extLst>
              </a:tr>
            </a:tbl>
          </a:graphicData>
        </a:graphic>
      </p:graphicFrame>
    </p:spTree>
    <p:extLst>
      <p:ext uri="{BB962C8B-B14F-4D97-AF65-F5344CB8AC3E}">
        <p14:creationId xmlns:p14="http://schemas.microsoft.com/office/powerpoint/2010/main" val="350695766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12465</TotalTime>
  <Words>3089</Words>
  <Application>Microsoft Office PowerPoint</Application>
  <PresentationFormat>Affichage à l'écran (4:3)</PresentationFormat>
  <Paragraphs>663</Paragraphs>
  <Slides>50</Slides>
  <Notes>49</Notes>
  <HiddenSlides>0</HiddenSlides>
  <MMClips>0</MMClips>
  <ScaleCrop>false</ScaleCrop>
  <HeadingPairs>
    <vt:vector size="6" baseType="variant">
      <vt:variant>
        <vt:lpstr>Polices utilisées</vt:lpstr>
      </vt:variant>
      <vt:variant>
        <vt:i4>4</vt:i4>
      </vt:variant>
      <vt:variant>
        <vt:lpstr>Thème</vt:lpstr>
      </vt:variant>
      <vt:variant>
        <vt:i4>4</vt:i4>
      </vt:variant>
      <vt:variant>
        <vt:lpstr>Titres des diapositives</vt:lpstr>
      </vt:variant>
      <vt:variant>
        <vt:i4>50</vt:i4>
      </vt:variant>
    </vt:vector>
  </HeadingPairs>
  <TitlesOfParts>
    <vt:vector size="58" baseType="lpstr">
      <vt:lpstr>Arial</vt:lpstr>
      <vt:lpstr>Calibri</vt:lpstr>
      <vt:lpstr>Calibri Light</vt:lpstr>
      <vt:lpstr>Verdana</vt:lpstr>
      <vt:lpstr>Thème Office</vt:lpstr>
      <vt:lpstr>2_Conception personnalisée</vt:lpstr>
      <vt:lpstr>1_Conception personnalisée</vt:lpstr>
      <vt:lpstr>Conception personnalisée</vt:lpstr>
      <vt:lpstr>Demi-journée à l’attention des employeurs  du 11 mai 2023</vt:lpstr>
      <vt:lpstr>Système de rémunération</vt:lpstr>
      <vt:lpstr>Evaluation des fonctions</vt:lpstr>
      <vt:lpstr>Evaluation des fonctions</vt:lpstr>
      <vt:lpstr>Evaluations des fonctions</vt:lpstr>
      <vt:lpstr>Evaluation des fonctions</vt:lpstr>
      <vt:lpstr>Evaluation des fonctions</vt:lpstr>
      <vt:lpstr>Les fonctions de référence</vt:lpstr>
      <vt:lpstr>Les fonctions de référence</vt:lpstr>
      <vt:lpstr>Les fonctions de référence</vt:lpstr>
      <vt:lpstr>Les critères d’évaluation</vt:lpstr>
      <vt:lpstr>Les critères d’évaluation</vt:lpstr>
      <vt:lpstr>Les critères d’évaluation</vt:lpstr>
      <vt:lpstr>Les critères d’évaluation</vt:lpstr>
      <vt:lpstr>Processus d’évaluation</vt:lpstr>
      <vt:lpstr>Processus d’évaluation</vt:lpstr>
      <vt:lpstr>Processus d’évaluation</vt:lpstr>
      <vt:lpstr>Processus d’évaluation</vt:lpstr>
      <vt:lpstr>Directive sur les évaluations</vt:lpstr>
      <vt:lpstr>Directive sur les évaluations</vt:lpstr>
      <vt:lpstr>Evaluation des fonctions</vt:lpstr>
      <vt:lpstr>Grille des fonctions</vt:lpstr>
      <vt:lpstr>Grille des fonctions</vt:lpstr>
      <vt:lpstr>Grille des fonctions</vt:lpstr>
      <vt:lpstr>Directive sur les évaluations</vt:lpstr>
      <vt:lpstr>Directive sur les évaluations</vt:lpstr>
      <vt:lpstr>Directive sur les évaluations</vt:lpstr>
      <vt:lpstr>Directive sur les évaluations</vt:lpstr>
      <vt:lpstr>Directive sur les évaluations</vt:lpstr>
      <vt:lpstr>Règlement sur la rémunération (RRE)</vt:lpstr>
      <vt:lpstr>Règlement sur la rémunération (RRE)</vt:lpstr>
      <vt:lpstr>Règlement sur la rémunération (RRE)</vt:lpstr>
      <vt:lpstr>Règlement sur la rémunération (RRE)</vt:lpstr>
      <vt:lpstr>Règlement sur la rémunération (RRE)</vt:lpstr>
      <vt:lpstr>Règlement sur la rémunération (RRE)</vt:lpstr>
      <vt:lpstr>Règlement sur la rémunération (RRE)</vt:lpstr>
      <vt:lpstr>Présentation PowerPoint</vt:lpstr>
      <vt:lpstr>Règlement sur la rémunération (RRE)</vt:lpstr>
      <vt:lpstr>Règlement sur la rémunération (RRE)</vt:lpstr>
      <vt:lpstr>Règlement sur la rémunération (RRE)</vt:lpstr>
      <vt:lpstr>Règlement sur la progression salariale intégrant la reconnaissance de la qualité des prestations</vt:lpstr>
      <vt:lpstr>Règlement sur la progression salariale intégrant la reconnaissance de la qualité des prestations</vt:lpstr>
      <vt:lpstr>Règlement sur la rémunération (RRE)</vt:lpstr>
      <vt:lpstr>Présentation PowerPoint</vt:lpstr>
      <vt:lpstr>Règlement sur la rémunération (RRE)</vt:lpstr>
      <vt:lpstr>Règlement sur la rémunération (RRE)</vt:lpstr>
      <vt:lpstr>Règlement sur la rémunération (RRE)</vt:lpstr>
      <vt:lpstr>Règlement sur la rémunération (RRE)</vt:lpstr>
      <vt:lpstr>Règlement sur la rémunération (RRE)</vt:lpstr>
      <vt:lpstr>Règlement sur la rémunération (RRE)</vt:lpstr>
    </vt:vector>
  </TitlesOfParts>
  <Company>CEG - Ville de Neuchatel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cpierrehumbert</dc:creator>
  <cp:lastModifiedBy>Pierrehumbert Céline</cp:lastModifiedBy>
  <cp:revision>255</cp:revision>
  <cp:lastPrinted>2020-10-02T12:55:35Z</cp:lastPrinted>
  <dcterms:created xsi:type="dcterms:W3CDTF">2014-03-07T13:54:17Z</dcterms:created>
  <dcterms:modified xsi:type="dcterms:W3CDTF">2023-05-11T09:19:17Z</dcterms:modified>
</cp:coreProperties>
</file>