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5" r:id="rId2"/>
    <p:sldMasterId id="2147483663" r:id="rId3"/>
    <p:sldMasterId id="2147483651" r:id="rId4"/>
  </p:sldMasterIdLst>
  <p:notesMasterIdLst>
    <p:notesMasterId r:id="rId38"/>
  </p:notesMasterIdLst>
  <p:handoutMasterIdLst>
    <p:handoutMasterId r:id="rId39"/>
  </p:handoutMasterIdLst>
  <p:sldIdLst>
    <p:sldId id="256" r:id="rId5"/>
    <p:sldId id="374" r:id="rId6"/>
    <p:sldId id="375" r:id="rId7"/>
    <p:sldId id="376" r:id="rId8"/>
    <p:sldId id="377" r:id="rId9"/>
    <p:sldId id="378" r:id="rId10"/>
    <p:sldId id="379" r:id="rId11"/>
    <p:sldId id="380" r:id="rId12"/>
    <p:sldId id="381" r:id="rId13"/>
    <p:sldId id="382" r:id="rId14"/>
    <p:sldId id="385" r:id="rId15"/>
    <p:sldId id="383" r:id="rId16"/>
    <p:sldId id="386" r:id="rId17"/>
    <p:sldId id="384" r:id="rId18"/>
    <p:sldId id="387" r:id="rId19"/>
    <p:sldId id="388" r:id="rId20"/>
    <p:sldId id="390" r:id="rId21"/>
    <p:sldId id="389" r:id="rId22"/>
    <p:sldId id="391" r:id="rId23"/>
    <p:sldId id="398" r:id="rId24"/>
    <p:sldId id="392" r:id="rId25"/>
    <p:sldId id="399" r:id="rId26"/>
    <p:sldId id="400" r:id="rId27"/>
    <p:sldId id="401" r:id="rId28"/>
    <p:sldId id="402" r:id="rId29"/>
    <p:sldId id="403" r:id="rId30"/>
    <p:sldId id="404" r:id="rId31"/>
    <p:sldId id="405" r:id="rId32"/>
    <p:sldId id="406" r:id="rId33"/>
    <p:sldId id="407" r:id="rId34"/>
    <p:sldId id="408" r:id="rId35"/>
    <p:sldId id="397" r:id="rId36"/>
    <p:sldId id="393" r:id="rId37"/>
  </p:sldIdLst>
  <p:sldSz cx="9144000" cy="6858000" type="screen4x3"/>
  <p:notesSz cx="6805613" cy="99393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66D0"/>
    <a:srgbClr val="A268CE"/>
    <a:srgbClr val="9655C7"/>
    <a:srgbClr val="4E89BE"/>
    <a:srgbClr val="0033CC"/>
    <a:srgbClr val="3DA2CF"/>
    <a:srgbClr val="22A7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027" autoAdjust="0"/>
    <p:restoredTop sz="90314" autoAdjust="0"/>
  </p:normalViewPr>
  <p:slideViewPr>
    <p:cSldViewPr>
      <p:cViewPr varScale="1">
        <p:scale>
          <a:sx n="59" d="100"/>
          <a:sy n="59" d="100"/>
        </p:scale>
        <p:origin x="80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1884" y="36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EB2D4-DC12-487E-970A-34A8FAF2EF55}" type="datetimeFigureOut">
              <a:rPr lang="fr-CH" smtClean="0"/>
              <a:pPr/>
              <a:t>09.05.2023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3314B-E185-4D01-943F-B6544296D062}" type="slidenum">
              <a:rPr lang="fr-CH" smtClean="0"/>
              <a:pPr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26862-BE39-4F19-8145-D78ABD40EB9F}" type="datetimeFigureOut">
              <a:rPr lang="fr-CH" smtClean="0"/>
              <a:pPr/>
              <a:t>09.05.2023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0B2668-A0FD-4C1E-ADA9-961842FA9582}" type="slidenum">
              <a:rPr lang="fr-CH" smtClean="0"/>
              <a:pPr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B2668-A0FD-4C1E-ADA9-961842FA9582}" type="slidenum">
              <a:rPr lang="fr-CH" smtClean="0"/>
              <a:pPr/>
              <a:t>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70623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dirty="0" smtClean="0"/>
              <a:t>Cliquez pour </a:t>
            </a:r>
            <a:r>
              <a:rPr lang="fr-FR" dirty="0" err="1" smtClean="0"/>
              <a:t>modifir</a:t>
            </a:r>
            <a:r>
              <a:rPr lang="fr-FR" dirty="0" smtClean="0"/>
              <a:t> le style du titre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CH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832294"/>
          </a:xfrm>
          <a:prstGeom prst="rect">
            <a:avLst/>
          </a:prstGeom>
          <a:solidFill>
            <a:srgbClr val="8E66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Ellipse 7"/>
          <p:cNvSpPr/>
          <p:nvPr userDrawn="1"/>
        </p:nvSpPr>
        <p:spPr>
          <a:xfrm>
            <a:off x="7236296" y="970412"/>
            <a:ext cx="288032" cy="6926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9"/>
          <p:cNvSpPr/>
          <p:nvPr userDrawn="1"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8E66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ZoneTexte 10"/>
          <p:cNvSpPr txBox="1"/>
          <p:nvPr userDrawn="1"/>
        </p:nvSpPr>
        <p:spPr>
          <a:xfrm>
            <a:off x="3275856" y="6381328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6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www.cctsante21.ch</a:t>
            </a:r>
            <a:endParaRPr lang="fr-CH" sz="16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CCT Santé 21_Mini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48936"/>
            <a:ext cx="800100" cy="5588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1ADF9-0E19-41BB-8936-9EF19CE1F766}" type="datetimeFigureOut">
              <a:rPr lang="fr-CH" smtClean="0"/>
              <a:t>09.05.2023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2DF0-D60A-47F3-8B9A-2924053241C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38789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1ADF9-0E19-41BB-8936-9EF19CE1F766}" type="datetimeFigureOut">
              <a:rPr lang="fr-CH" smtClean="0"/>
              <a:t>09.05.2023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2DF0-D60A-47F3-8B9A-2924053241C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36187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1ADF9-0E19-41BB-8936-9EF19CE1F766}" type="datetimeFigureOut">
              <a:rPr lang="fr-CH" smtClean="0"/>
              <a:t>09.05.2023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2DF0-D60A-47F3-8B9A-2924053241C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48350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1ADF9-0E19-41BB-8936-9EF19CE1F766}" type="datetimeFigureOut">
              <a:rPr lang="fr-CH" smtClean="0"/>
              <a:t>09.05.2023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2DF0-D60A-47F3-8B9A-2924053241C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296963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3CE4-0AE0-4390-BC9C-EE02AC6D9CE2}" type="datetimeFigureOut">
              <a:rPr lang="fr-CH" smtClean="0"/>
              <a:t>09.05.2023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FAEE-D7AA-43E8-A3E7-D7D90BEB60A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326591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3CE4-0AE0-4390-BC9C-EE02AC6D9CE2}" type="datetimeFigureOut">
              <a:rPr lang="fr-CH" smtClean="0"/>
              <a:t>09.05.2023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FAEE-D7AA-43E8-A3E7-D7D90BEB60A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661207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3CE4-0AE0-4390-BC9C-EE02AC6D9CE2}" type="datetimeFigureOut">
              <a:rPr lang="fr-CH" smtClean="0"/>
              <a:t>09.05.2023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FAEE-D7AA-43E8-A3E7-D7D90BEB60A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731933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3CE4-0AE0-4390-BC9C-EE02AC6D9CE2}" type="datetimeFigureOut">
              <a:rPr lang="fr-CH" smtClean="0"/>
              <a:t>09.05.2023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FAEE-D7AA-43E8-A3E7-D7D90BEB60A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067656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3CE4-0AE0-4390-BC9C-EE02AC6D9CE2}" type="datetimeFigureOut">
              <a:rPr lang="fr-CH" smtClean="0"/>
              <a:t>09.05.2023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FAEE-D7AA-43E8-A3E7-D7D90BEB60A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719037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3CE4-0AE0-4390-BC9C-EE02AC6D9CE2}" type="datetimeFigureOut">
              <a:rPr lang="fr-CH" smtClean="0"/>
              <a:t>09.05.2023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FAEE-D7AA-43E8-A3E7-D7D90BEB60A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73071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3CE4-0AE0-4390-BC9C-EE02AC6D9CE2}" type="datetimeFigureOut">
              <a:rPr lang="fr-CH" smtClean="0"/>
              <a:t>09.05.2023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FAEE-D7AA-43E8-A3E7-D7D90BEB60A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142360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3CE4-0AE0-4390-BC9C-EE02AC6D9CE2}" type="datetimeFigureOut">
              <a:rPr lang="fr-CH" smtClean="0"/>
              <a:t>09.05.2023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FAEE-D7AA-43E8-A3E7-D7D90BEB60A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052785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3CE4-0AE0-4390-BC9C-EE02AC6D9CE2}" type="datetimeFigureOut">
              <a:rPr lang="fr-CH" smtClean="0"/>
              <a:t>09.05.2023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FAEE-D7AA-43E8-A3E7-D7D90BEB60A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305853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3CE4-0AE0-4390-BC9C-EE02AC6D9CE2}" type="datetimeFigureOut">
              <a:rPr lang="fr-CH" smtClean="0"/>
              <a:t>09.05.2023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FAEE-D7AA-43E8-A3E7-D7D90BEB60A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42773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3CE4-0AE0-4390-BC9C-EE02AC6D9CE2}" type="datetimeFigureOut">
              <a:rPr lang="fr-CH" smtClean="0"/>
              <a:t>09.05.2023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FAEE-D7AA-43E8-A3E7-D7D90BEB60A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699663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B73A-1C0E-4BFD-864E-DD259B4746F7}" type="datetimeFigureOut">
              <a:rPr lang="fr-CH" smtClean="0"/>
              <a:t>09.05.2023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EC7A-187A-4CC7-A6B0-2E334DBB8E0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852176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B73A-1C0E-4BFD-864E-DD259B4746F7}" type="datetimeFigureOut">
              <a:rPr lang="fr-CH" smtClean="0"/>
              <a:t>09.05.2023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EC7A-187A-4CC7-A6B0-2E334DBB8E0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422687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B73A-1C0E-4BFD-864E-DD259B4746F7}" type="datetimeFigureOut">
              <a:rPr lang="fr-CH" smtClean="0"/>
              <a:t>09.05.2023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EC7A-187A-4CC7-A6B0-2E334DBB8E0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536804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B73A-1C0E-4BFD-864E-DD259B4746F7}" type="datetimeFigureOut">
              <a:rPr lang="fr-CH" smtClean="0"/>
              <a:t>09.05.2023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EC7A-187A-4CC7-A6B0-2E334DBB8E0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937741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B73A-1C0E-4BFD-864E-DD259B4746F7}" type="datetimeFigureOut">
              <a:rPr lang="fr-CH" smtClean="0"/>
              <a:t>09.05.2023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EC7A-187A-4CC7-A6B0-2E334DBB8E0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04096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1ADF9-0E19-41BB-8936-9EF19CE1F766}" type="datetimeFigureOut">
              <a:rPr lang="fr-CH" smtClean="0"/>
              <a:t>09.05.2023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2DF0-D60A-47F3-8B9A-2924053241C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911184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B73A-1C0E-4BFD-864E-DD259B4746F7}" type="datetimeFigureOut">
              <a:rPr lang="fr-CH" smtClean="0"/>
              <a:t>09.05.2023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EC7A-187A-4CC7-A6B0-2E334DBB8E0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74298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B73A-1C0E-4BFD-864E-DD259B4746F7}" type="datetimeFigureOut">
              <a:rPr lang="fr-CH" smtClean="0"/>
              <a:t>09.05.2023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EC7A-187A-4CC7-A6B0-2E334DBB8E0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435921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B73A-1C0E-4BFD-864E-DD259B4746F7}" type="datetimeFigureOut">
              <a:rPr lang="fr-CH" smtClean="0"/>
              <a:t>09.05.2023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EC7A-187A-4CC7-A6B0-2E334DBB8E0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563543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B73A-1C0E-4BFD-864E-DD259B4746F7}" type="datetimeFigureOut">
              <a:rPr lang="fr-CH" smtClean="0"/>
              <a:t>09.05.2023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EC7A-187A-4CC7-A6B0-2E334DBB8E0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88024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B73A-1C0E-4BFD-864E-DD259B4746F7}" type="datetimeFigureOut">
              <a:rPr lang="fr-CH" smtClean="0"/>
              <a:t>09.05.2023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EC7A-187A-4CC7-A6B0-2E334DBB8E0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772071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B73A-1C0E-4BFD-864E-DD259B4746F7}" type="datetimeFigureOut">
              <a:rPr lang="fr-CH" smtClean="0"/>
              <a:t>09.05.2023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EC7A-187A-4CC7-A6B0-2E334DBB8E0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22572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1ADF9-0E19-41BB-8936-9EF19CE1F766}" type="datetimeFigureOut">
              <a:rPr lang="fr-CH" smtClean="0"/>
              <a:t>09.05.2023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2DF0-D60A-47F3-8B9A-2924053241C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01696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1ADF9-0E19-41BB-8936-9EF19CE1F766}" type="datetimeFigureOut">
              <a:rPr lang="fr-CH" smtClean="0"/>
              <a:t>09.05.2023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2DF0-D60A-47F3-8B9A-2924053241C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23192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1ADF9-0E19-41BB-8936-9EF19CE1F766}" type="datetimeFigureOut">
              <a:rPr lang="fr-CH" smtClean="0"/>
              <a:t>09.05.2023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2DF0-D60A-47F3-8B9A-2924053241C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18513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1ADF9-0E19-41BB-8936-9EF19CE1F766}" type="datetimeFigureOut">
              <a:rPr lang="fr-CH" smtClean="0"/>
              <a:t>09.05.2023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2DF0-D60A-47F3-8B9A-2924053241C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66770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1ADF9-0E19-41BB-8936-9EF19CE1F766}" type="datetimeFigureOut">
              <a:rPr lang="fr-CH" smtClean="0"/>
              <a:t>09.05.2023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2DF0-D60A-47F3-8B9A-2924053241C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86954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1ADF9-0E19-41BB-8936-9EF19CE1F766}" type="datetimeFigureOut">
              <a:rPr lang="fr-CH" smtClean="0"/>
              <a:t>09.05.2023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2DF0-D60A-47F3-8B9A-2924053241C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59626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524328" cy="692696"/>
          </a:xfrm>
          <a:prstGeom prst="rect">
            <a:avLst/>
          </a:prstGeom>
          <a:solidFill>
            <a:srgbClr val="22A7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Ellipse 7"/>
          <p:cNvSpPr/>
          <p:nvPr userDrawn="1"/>
        </p:nvSpPr>
        <p:spPr>
          <a:xfrm>
            <a:off x="7380312" y="0"/>
            <a:ext cx="288032" cy="6926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9" name="Picture 2" descr="CCT Santé 21_Mini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116632"/>
            <a:ext cx="800100" cy="5588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 userDrawn="1"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22A7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ZoneTexte 10"/>
          <p:cNvSpPr txBox="1"/>
          <p:nvPr userDrawn="1"/>
        </p:nvSpPr>
        <p:spPr>
          <a:xfrm>
            <a:off x="3275856" y="6381328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600" dirty="0" smtClean="0">
                <a:latin typeface="Arial" pitchFamily="34" charset="0"/>
                <a:cs typeface="Arial" pitchFamily="34" charset="0"/>
              </a:rPr>
              <a:t>www.compasante21.ch</a:t>
            </a:r>
            <a:endParaRPr lang="fr-CH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1ADF9-0E19-41BB-8936-9EF19CE1F766}" type="datetimeFigureOut">
              <a:rPr lang="fr-CH" smtClean="0"/>
              <a:t>09.05.2023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32DF0-D60A-47F3-8B9A-2924053241C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159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A3CE4-0AE0-4390-BC9C-EE02AC6D9CE2}" type="datetimeFigureOut">
              <a:rPr lang="fr-CH" smtClean="0"/>
              <a:t>09.05.2023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7FAEE-D7AA-43E8-A3E7-D7D90BEB60A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00228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8B73A-1C0E-4BFD-864E-DD259B4746F7}" type="datetimeFigureOut">
              <a:rPr lang="fr-CH" smtClean="0"/>
              <a:t>09.05.2023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8EC7A-187A-4CC7-A6B0-2E334DBB8E0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31726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22711"/>
          </a:xfrm>
          <a:prstGeom prst="rect">
            <a:avLst/>
          </a:prstGeom>
          <a:ln w="34925">
            <a:solidFill>
              <a:srgbClr val="0070C0"/>
            </a:solidFill>
          </a:ln>
        </p:spPr>
        <p:txBody>
          <a:bodyPr/>
          <a:lstStyle/>
          <a:p>
            <a:r>
              <a:rPr lang="fr-CH" sz="4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Demi-journée à l’attention des employeurs </a:t>
            </a:r>
            <a:br>
              <a:rPr lang="fr-CH" sz="4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4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11 mai 2023</a:t>
            </a:r>
            <a:endParaRPr lang="fr-CH" sz="4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794519"/>
          </a:xfrm>
        </p:spPr>
        <p:txBody>
          <a:bodyPr/>
          <a:lstStyle/>
          <a:p>
            <a:r>
              <a:rPr lang="fr-CH" dirty="0" smtClean="0"/>
              <a:t>Contrôle régulier</a:t>
            </a:r>
            <a:endParaRPr lang="fr-CH" dirty="0"/>
          </a:p>
        </p:txBody>
      </p:sp>
      <p:sp>
        <p:nvSpPr>
          <p:cNvPr id="4" name="Sous-titre 2"/>
          <p:cNvSpPr>
            <a:spLocks noGrp="1"/>
          </p:cNvSpPr>
          <p:nvPr>
            <p:ph type="subTitle" idx="1"/>
          </p:nvPr>
        </p:nvSpPr>
        <p:spPr>
          <a:xfrm>
            <a:off x="467544" y="1700808"/>
            <a:ext cx="8208912" cy="3863553"/>
          </a:xfrm>
        </p:spPr>
        <p:txBody>
          <a:bodyPr/>
          <a:lstStyle/>
          <a:p>
            <a:pPr algn="l"/>
            <a:r>
              <a:rPr lang="fr-CH" sz="2800" dirty="0" smtClean="0"/>
              <a:t>Grille de contrôle (extrait)</a:t>
            </a:r>
          </a:p>
          <a:p>
            <a:pPr algn="l"/>
            <a:endParaRPr lang="fr-CH" sz="2800" dirty="0"/>
          </a:p>
          <a:p>
            <a:pPr algn="l"/>
            <a:endParaRPr lang="fr-CH" sz="280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862970"/>
              </p:ext>
            </p:extLst>
          </p:nvPr>
        </p:nvGraphicFramePr>
        <p:xfrm>
          <a:off x="467544" y="2132857"/>
          <a:ext cx="8352929" cy="3985211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:a16="http://schemas.microsoft.com/office/drawing/2014/main" val="1423318582"/>
                    </a:ext>
                  </a:extLst>
                </a:gridCol>
                <a:gridCol w="72008">
                  <a:extLst>
                    <a:ext uri="{9D8B030D-6E8A-4147-A177-3AD203B41FA5}">
                      <a16:colId xmlns:a16="http://schemas.microsoft.com/office/drawing/2014/main" val="1233083586"/>
                    </a:ext>
                  </a:extLst>
                </a:gridCol>
                <a:gridCol w="3634361">
                  <a:extLst>
                    <a:ext uri="{9D8B030D-6E8A-4147-A177-3AD203B41FA5}">
                      <a16:colId xmlns:a16="http://schemas.microsoft.com/office/drawing/2014/main" val="1452211536"/>
                    </a:ext>
                  </a:extLst>
                </a:gridCol>
                <a:gridCol w="385064">
                  <a:extLst>
                    <a:ext uri="{9D8B030D-6E8A-4147-A177-3AD203B41FA5}">
                      <a16:colId xmlns:a16="http://schemas.microsoft.com/office/drawing/2014/main" val="452588293"/>
                    </a:ext>
                  </a:extLst>
                </a:gridCol>
                <a:gridCol w="385064">
                  <a:extLst>
                    <a:ext uri="{9D8B030D-6E8A-4147-A177-3AD203B41FA5}">
                      <a16:colId xmlns:a16="http://schemas.microsoft.com/office/drawing/2014/main" val="2687096177"/>
                    </a:ext>
                  </a:extLst>
                </a:gridCol>
                <a:gridCol w="492055">
                  <a:extLst>
                    <a:ext uri="{9D8B030D-6E8A-4147-A177-3AD203B41FA5}">
                      <a16:colId xmlns:a16="http://schemas.microsoft.com/office/drawing/2014/main" val="311841108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269021935"/>
                    </a:ext>
                  </a:extLst>
                </a:gridCol>
                <a:gridCol w="864097">
                  <a:extLst>
                    <a:ext uri="{9D8B030D-6E8A-4147-A177-3AD203B41FA5}">
                      <a16:colId xmlns:a16="http://schemas.microsoft.com/office/drawing/2014/main" val="4109491496"/>
                    </a:ext>
                  </a:extLst>
                </a:gridCol>
              </a:tblGrid>
              <a:tr h="79208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CH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Articles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Objets à contrôler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Conforme/s</a:t>
                      </a:r>
                    </a:p>
                  </a:txBody>
                  <a:tcPr marL="5580" marR="5580" marT="558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 conforme/s</a:t>
                      </a:r>
                    </a:p>
                  </a:txBody>
                  <a:tcPr marL="5580" marR="5580" marT="558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 s'applique pas</a:t>
                      </a:r>
                    </a:p>
                  </a:txBody>
                  <a:tcPr marL="5580" marR="5580" marT="558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Remarques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Documents nécessaires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68792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fr-CH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4.1.1. Durée du travail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CH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L’horaire est annualisé. Il est calculé sur une base hebdomadaire de 41 heures pour un plein temps. Un décompte global des heures à effectuer est établi chaque année.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05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fr-CH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05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fr-CH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CH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Contrôle par sondage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CH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Planification (PEP, autres documents liés)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789735"/>
                  </a:ext>
                </a:extLst>
              </a:tr>
              <a:tr h="968996">
                <a:tc rowSpan="7" gridSpan="2">
                  <a:txBody>
                    <a:bodyPr/>
                    <a:lstStyle/>
                    <a:p>
                      <a:pPr algn="ctr" fontAlgn="ctr"/>
                      <a:r>
                        <a:rPr lang="fr-CH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4.1.2. Planification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05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fr-CH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Les heures de travail sont fixées dans un plan mensuel qui tient compte du taux d’activité de l’</a:t>
                      </a:r>
                      <a:r>
                        <a:rPr lang="fr-CH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employé-e</a:t>
                      </a:r>
                      <a:r>
                        <a:rPr lang="fr-CH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des besoins et nécessités de chaque service et respecte les dispositions légales, notamment pour l’</a:t>
                      </a:r>
                      <a:r>
                        <a:rPr lang="fr-CH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employé-e</a:t>
                      </a:r>
                      <a:r>
                        <a:rPr lang="fr-CH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ayant des responsabilités familiales ( art. 36 </a:t>
                      </a:r>
                      <a:r>
                        <a:rPr lang="fr-CH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LTr</a:t>
                      </a:r>
                      <a:r>
                        <a:rPr lang="fr-CH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). Il tient compte, dans toute la mesure du possible, des souhaits de l’</a:t>
                      </a:r>
                      <a:r>
                        <a:rPr lang="fr-CH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employé-e</a:t>
                      </a:r>
                      <a:r>
                        <a:rPr lang="fr-CH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fr-CH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concerné-e</a:t>
                      </a:r>
                      <a:r>
                        <a:rPr lang="fr-CH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05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fr-CH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05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fr-CH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fr-CH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pour 4.1.2. contrôler par sondage sur planification initiale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fr-CH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5511875"/>
                  </a:ext>
                </a:extLst>
              </a:tr>
              <a:tr h="144130">
                <a:tc gridSpan="2"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fr-CH" sz="105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fr-CH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45 heures au maximum par semaine, au prorata du taux d’activité, peuvent être planifiées. Ce cadre peut être étendu jusqu’à un maximum de 90 heures sur deux semaines.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CH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CH" sz="105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fr-CH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CH" sz="105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fr-CH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114419"/>
                  </a:ext>
                </a:extLst>
              </a:tr>
              <a:tr h="431934">
                <a:tc gridSpan="2"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fr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fr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fr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fr-CH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fr-CH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5157211"/>
                  </a:ext>
                </a:extLst>
              </a:tr>
              <a:tr h="130306">
                <a:tc gridSpan="2"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fr-CH" sz="105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fr-CH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Le plan de travail mensuel doit être remis à l’employé-e au plus tard un mois avant sa mise en application.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CH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CH" sz="105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fr-CH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CH" sz="105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fr-CH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734807"/>
                  </a:ext>
                </a:extLst>
              </a:tr>
              <a:tr h="229734">
                <a:tc gridSpan="2"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fr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fr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fr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fr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fr-CH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992968"/>
                  </a:ext>
                </a:extLst>
              </a:tr>
              <a:tr h="193525">
                <a:tc gridSpan="2"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fr-CH" sz="105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r>
                        <a:rPr lang="fr-CH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Les services continus de plus de 6 jours consécutifs ne sont pas autorisés, sauf exceptions prévues par l’art. 7 al.2 OLT 2.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CH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CH" sz="105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fr-CH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CH" sz="105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fr-CH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446484"/>
                  </a:ext>
                </a:extLst>
              </a:tr>
              <a:tr h="238523">
                <a:tc gridSpan="2"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fr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fr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fr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fr-CH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CH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7614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764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794519"/>
          </a:xfrm>
        </p:spPr>
        <p:txBody>
          <a:bodyPr/>
          <a:lstStyle/>
          <a:p>
            <a:r>
              <a:rPr lang="fr-CH" dirty="0" smtClean="0"/>
              <a:t>Contrôle régulier</a:t>
            </a:r>
            <a:endParaRPr lang="fr-CH" dirty="0"/>
          </a:p>
        </p:txBody>
      </p:sp>
      <p:sp>
        <p:nvSpPr>
          <p:cNvPr id="4" name="Sous-titre 2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208912" cy="3719537"/>
          </a:xfrm>
        </p:spPr>
        <p:txBody>
          <a:bodyPr/>
          <a:lstStyle/>
          <a:p>
            <a:pPr algn="l"/>
            <a:r>
              <a:rPr lang="fr-CH" sz="2800" dirty="0" smtClean="0"/>
              <a:t>Grille de contrôle (extrait)</a:t>
            </a:r>
          </a:p>
          <a:p>
            <a:pPr algn="l"/>
            <a:endParaRPr lang="fr-CH" sz="2800" dirty="0"/>
          </a:p>
          <a:p>
            <a:pPr algn="l"/>
            <a:endParaRPr lang="fr-CH" sz="2800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357714"/>
              </p:ext>
            </p:extLst>
          </p:nvPr>
        </p:nvGraphicFramePr>
        <p:xfrm>
          <a:off x="251520" y="2564904"/>
          <a:ext cx="8568951" cy="3212700"/>
        </p:xfrm>
        <a:graphic>
          <a:graphicData uri="http://schemas.openxmlformats.org/drawingml/2006/table">
            <a:tbl>
              <a:tblPr/>
              <a:tblGrid>
                <a:gridCol w="1224136">
                  <a:extLst>
                    <a:ext uri="{9D8B030D-6E8A-4147-A177-3AD203B41FA5}">
                      <a16:colId xmlns:a16="http://schemas.microsoft.com/office/drawing/2014/main" val="3423753148"/>
                    </a:ext>
                  </a:extLst>
                </a:gridCol>
                <a:gridCol w="4055493">
                  <a:extLst>
                    <a:ext uri="{9D8B030D-6E8A-4147-A177-3AD203B41FA5}">
                      <a16:colId xmlns:a16="http://schemas.microsoft.com/office/drawing/2014/main" val="2254205746"/>
                    </a:ext>
                  </a:extLst>
                </a:gridCol>
                <a:gridCol w="395023">
                  <a:extLst>
                    <a:ext uri="{9D8B030D-6E8A-4147-A177-3AD203B41FA5}">
                      <a16:colId xmlns:a16="http://schemas.microsoft.com/office/drawing/2014/main" val="1126925900"/>
                    </a:ext>
                  </a:extLst>
                </a:gridCol>
                <a:gridCol w="395023">
                  <a:extLst>
                    <a:ext uri="{9D8B030D-6E8A-4147-A177-3AD203B41FA5}">
                      <a16:colId xmlns:a16="http://schemas.microsoft.com/office/drawing/2014/main" val="285644490"/>
                    </a:ext>
                  </a:extLst>
                </a:gridCol>
                <a:gridCol w="627069">
                  <a:extLst>
                    <a:ext uri="{9D8B030D-6E8A-4147-A177-3AD203B41FA5}">
                      <a16:colId xmlns:a16="http://schemas.microsoft.com/office/drawing/2014/main" val="2336139391"/>
                    </a:ext>
                  </a:extLst>
                </a:gridCol>
                <a:gridCol w="1180918">
                  <a:extLst>
                    <a:ext uri="{9D8B030D-6E8A-4147-A177-3AD203B41FA5}">
                      <a16:colId xmlns:a16="http://schemas.microsoft.com/office/drawing/2014/main" val="3017121916"/>
                    </a:ext>
                  </a:extLst>
                </a:gridCol>
                <a:gridCol w="691289">
                  <a:extLst>
                    <a:ext uri="{9D8B030D-6E8A-4147-A177-3AD203B41FA5}">
                      <a16:colId xmlns:a16="http://schemas.microsoft.com/office/drawing/2014/main" val="376173661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Articles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Objets à contrôler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Conforme/s</a:t>
                      </a:r>
                    </a:p>
                  </a:txBody>
                  <a:tcPr marL="5580" marR="5580" marT="558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 conforme/s</a:t>
                      </a:r>
                    </a:p>
                  </a:txBody>
                  <a:tcPr marL="5580" marR="5580" marT="558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 s'applique pas</a:t>
                      </a:r>
                    </a:p>
                  </a:txBody>
                  <a:tcPr marL="5580" marR="5580" marT="558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Remarques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Documents nécessaires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988431"/>
                  </a:ext>
                </a:extLst>
              </a:tr>
              <a:tr h="60833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fr-CH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4.1.3. Heures effectives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fr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En cas de surcharge exceptionnelle de travail, l’</a:t>
                      </a:r>
                      <a:r>
                        <a:rPr lang="fr-CH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employé-e</a:t>
                      </a:r>
                      <a:r>
                        <a:rPr lang="fr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peut être </a:t>
                      </a:r>
                      <a:r>
                        <a:rPr lang="fr-CH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amené-e</a:t>
                      </a:r>
                      <a:r>
                        <a:rPr lang="fr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à effectuer jusqu’à 200 heures sur 4 semaines au maximum.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fr-CH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fr-CH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fr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Pour 4.1.3 contrôle par sondage sur planification finale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4412956"/>
                  </a:ext>
                </a:extLst>
              </a:tr>
              <a:tr h="457958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r>
                        <a:rPr lang="fr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L’</a:t>
                      </a:r>
                      <a:r>
                        <a:rPr lang="fr-CH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employé-e</a:t>
                      </a:r>
                      <a:r>
                        <a:rPr lang="fr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ne peut être </a:t>
                      </a:r>
                      <a:r>
                        <a:rPr lang="fr-CH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appelé-e</a:t>
                      </a:r>
                      <a:r>
                        <a:rPr lang="fr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à effectuer plus de trois périodes de 200 heures sur 4 semaines par année.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2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fr-CH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fr-CH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2856581"/>
                  </a:ext>
                </a:extLst>
              </a:tr>
              <a:tr h="608332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r>
                        <a:rPr lang="fr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L’</a:t>
                      </a:r>
                      <a:r>
                        <a:rPr lang="fr-CH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employé-e</a:t>
                      </a:r>
                      <a:r>
                        <a:rPr lang="fr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bénéficie d’un congé de récupération de 5 jours calendaires immédiatement à la suite des 200 heures ( 5 x 24h, plus 11h de repos quotidien ).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1171089"/>
                  </a:ext>
                </a:extLst>
              </a:tr>
              <a:tr h="457958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r>
                        <a:rPr lang="fr-C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Deux périodes de 200 heures doivent être distantes d’au moins un mois ( ou 4 semaines ).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2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fr-CH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fr-CH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018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022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794519"/>
          </a:xfrm>
        </p:spPr>
        <p:txBody>
          <a:bodyPr/>
          <a:lstStyle/>
          <a:p>
            <a:r>
              <a:rPr lang="fr-CH" dirty="0" smtClean="0"/>
              <a:t>Contrôle régulier</a:t>
            </a:r>
            <a:endParaRPr lang="fr-CH" dirty="0"/>
          </a:p>
        </p:txBody>
      </p:sp>
      <p:sp>
        <p:nvSpPr>
          <p:cNvPr id="4" name="Sous-titre 2"/>
          <p:cNvSpPr>
            <a:spLocks noGrp="1"/>
          </p:cNvSpPr>
          <p:nvPr>
            <p:ph type="subTitle" idx="1"/>
          </p:nvPr>
        </p:nvSpPr>
        <p:spPr>
          <a:xfrm>
            <a:off x="467544" y="1919263"/>
            <a:ext cx="8208912" cy="3719537"/>
          </a:xfrm>
        </p:spPr>
        <p:txBody>
          <a:bodyPr/>
          <a:lstStyle/>
          <a:p>
            <a:pPr algn="l"/>
            <a:r>
              <a:rPr lang="fr-CH" sz="2800" dirty="0"/>
              <a:t>RÈGLEMENT DES CONTROLES DE LA CCT SANTÉ </a:t>
            </a:r>
            <a:r>
              <a:rPr lang="fr-CH" sz="2800" dirty="0" smtClean="0"/>
              <a:t>21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Rapport de contrôle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1 Le rapport contient les éléments suivants :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- Objet du contrôle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- Constatations 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- Décisions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- Délai pour l’application des décisions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- Voie de </a:t>
            </a:r>
            <a:r>
              <a:rPr lang="fr-CH" sz="2400" dirty="0" smtClean="0">
                <a:solidFill>
                  <a:schemeClr val="tx1"/>
                </a:solidFill>
              </a:rPr>
              <a:t>recours</a:t>
            </a:r>
            <a:endParaRPr lang="fr-CH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724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794519"/>
          </a:xfrm>
        </p:spPr>
        <p:txBody>
          <a:bodyPr/>
          <a:lstStyle/>
          <a:p>
            <a:r>
              <a:rPr lang="fr-CH" dirty="0" smtClean="0"/>
              <a:t>Contrôle régulier</a:t>
            </a:r>
            <a:endParaRPr lang="fr-CH" dirty="0"/>
          </a:p>
        </p:txBody>
      </p:sp>
      <p:sp>
        <p:nvSpPr>
          <p:cNvPr id="4" name="Sous-titre 2"/>
          <p:cNvSpPr>
            <a:spLocks noGrp="1"/>
          </p:cNvSpPr>
          <p:nvPr>
            <p:ph type="subTitle" idx="1"/>
          </p:nvPr>
        </p:nvSpPr>
        <p:spPr>
          <a:xfrm>
            <a:off x="467544" y="1772816"/>
            <a:ext cx="8208912" cy="4248472"/>
          </a:xfrm>
        </p:spPr>
        <p:txBody>
          <a:bodyPr/>
          <a:lstStyle/>
          <a:p>
            <a:pPr algn="l"/>
            <a:r>
              <a:rPr lang="fr-CH" sz="2800" dirty="0"/>
              <a:t>RÈGLEMENT DES CONTROLES DE LA CCT SANTÉ </a:t>
            </a:r>
            <a:r>
              <a:rPr lang="fr-CH" sz="2800" dirty="0" smtClean="0"/>
              <a:t>21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Rapport de contrôle</a:t>
            </a:r>
          </a:p>
          <a:p>
            <a:pPr algn="l"/>
            <a:r>
              <a:rPr lang="fr-CH" sz="2400" dirty="0" smtClean="0">
                <a:solidFill>
                  <a:schemeClr val="tx1"/>
                </a:solidFill>
              </a:rPr>
              <a:t>2 </a:t>
            </a:r>
            <a:r>
              <a:rPr lang="fr-CH" sz="2400" dirty="0">
                <a:solidFill>
                  <a:schemeClr val="tx1"/>
                </a:solidFill>
              </a:rPr>
              <a:t>Le chef de projet RH :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- rédige le rapport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- le soumet à la direction de l’institution pour qu’elle lui fasse part de ses </a:t>
            </a:r>
            <a:r>
              <a:rPr lang="fr-CH" sz="2400" dirty="0" smtClean="0">
                <a:solidFill>
                  <a:schemeClr val="tx1"/>
                </a:solidFill>
              </a:rPr>
              <a:t>commentaires </a:t>
            </a:r>
            <a:r>
              <a:rPr lang="fr-CH" sz="2400" dirty="0">
                <a:solidFill>
                  <a:schemeClr val="tx1"/>
                </a:solidFill>
              </a:rPr>
              <a:t>éventuels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- transmet le rapport et les commentaires de la direction à la Commission </a:t>
            </a:r>
            <a:r>
              <a:rPr lang="fr-CH" sz="2400" dirty="0" smtClean="0">
                <a:solidFill>
                  <a:schemeClr val="tx1"/>
                </a:solidFill>
              </a:rPr>
              <a:t>paritaire </a:t>
            </a:r>
            <a:r>
              <a:rPr lang="fr-CH" sz="2400" dirty="0">
                <a:solidFill>
                  <a:schemeClr val="tx1"/>
                </a:solidFill>
              </a:rPr>
              <a:t>pour validation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3 La Commission paritaire valide le rapport et le transmet à la direction de </a:t>
            </a:r>
            <a:r>
              <a:rPr lang="fr-CH" sz="2400" dirty="0" smtClean="0">
                <a:solidFill>
                  <a:schemeClr val="tx1"/>
                </a:solidFill>
              </a:rPr>
              <a:t>l’institution</a:t>
            </a:r>
            <a:r>
              <a:rPr lang="fr-CH" sz="2400" dirty="0">
                <a:solidFill>
                  <a:schemeClr val="tx1"/>
                </a:solidFill>
              </a:rPr>
              <a:t>.</a:t>
            </a:r>
          </a:p>
          <a:p>
            <a:pPr algn="l"/>
            <a:endParaRPr lang="fr-CH" sz="2800" dirty="0"/>
          </a:p>
        </p:txBody>
      </p:sp>
    </p:spTree>
    <p:extLst>
      <p:ext uri="{BB962C8B-B14F-4D97-AF65-F5344CB8AC3E}">
        <p14:creationId xmlns:p14="http://schemas.microsoft.com/office/powerpoint/2010/main" val="187919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794519"/>
          </a:xfrm>
        </p:spPr>
        <p:txBody>
          <a:bodyPr/>
          <a:lstStyle/>
          <a:p>
            <a:r>
              <a:rPr lang="fr-CH" dirty="0" smtClean="0"/>
              <a:t>Contrôle régulier</a:t>
            </a:r>
            <a:endParaRPr lang="fr-CH" dirty="0"/>
          </a:p>
        </p:txBody>
      </p:sp>
      <p:sp>
        <p:nvSpPr>
          <p:cNvPr id="4" name="Sous-titre 2"/>
          <p:cNvSpPr>
            <a:spLocks noGrp="1"/>
          </p:cNvSpPr>
          <p:nvPr>
            <p:ph type="subTitle" idx="1"/>
          </p:nvPr>
        </p:nvSpPr>
        <p:spPr>
          <a:xfrm>
            <a:off x="467544" y="1919263"/>
            <a:ext cx="8208912" cy="3719537"/>
          </a:xfrm>
        </p:spPr>
        <p:txBody>
          <a:bodyPr/>
          <a:lstStyle/>
          <a:p>
            <a:pPr algn="l"/>
            <a:r>
              <a:rPr lang="fr-CH" sz="2800" dirty="0"/>
              <a:t>RÈGLEMENT DES CONTROLES DE LA CCT SANTÉ </a:t>
            </a:r>
            <a:r>
              <a:rPr lang="fr-CH" sz="2800" dirty="0" smtClean="0"/>
              <a:t>21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Application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1 La direction de l'institution fournit au chef de projet RH les preuves de l’application </a:t>
            </a:r>
            <a:r>
              <a:rPr lang="fr-CH" sz="2400" dirty="0" smtClean="0">
                <a:solidFill>
                  <a:schemeClr val="tx1"/>
                </a:solidFill>
              </a:rPr>
              <a:t>des </a:t>
            </a:r>
            <a:r>
              <a:rPr lang="fr-CH" sz="2400" dirty="0">
                <a:solidFill>
                  <a:schemeClr val="tx1"/>
                </a:solidFill>
              </a:rPr>
              <a:t>décisions dans les délais impartis.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2 Lorsque la direction a procédé aux corrections à satisfaction, la Commission </a:t>
            </a:r>
            <a:r>
              <a:rPr lang="fr-CH" sz="2400" dirty="0" smtClean="0">
                <a:solidFill>
                  <a:schemeClr val="tx1"/>
                </a:solidFill>
              </a:rPr>
              <a:t>paritaire </a:t>
            </a:r>
            <a:r>
              <a:rPr lang="fr-CH" sz="2400" dirty="0">
                <a:solidFill>
                  <a:schemeClr val="tx1"/>
                </a:solidFill>
              </a:rPr>
              <a:t>lui adresse une attestation de conformité à la CCT.</a:t>
            </a:r>
          </a:p>
          <a:p>
            <a:pPr algn="l"/>
            <a:endParaRPr lang="fr-CH" sz="2800" dirty="0"/>
          </a:p>
          <a:p>
            <a:pPr algn="l"/>
            <a:endParaRPr lang="fr-CH" sz="2800" dirty="0"/>
          </a:p>
        </p:txBody>
      </p:sp>
    </p:spTree>
    <p:extLst>
      <p:ext uri="{BB962C8B-B14F-4D97-AF65-F5344CB8AC3E}">
        <p14:creationId xmlns:p14="http://schemas.microsoft.com/office/powerpoint/2010/main" val="1436448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794519"/>
          </a:xfrm>
        </p:spPr>
        <p:txBody>
          <a:bodyPr/>
          <a:lstStyle/>
          <a:p>
            <a:r>
              <a:rPr lang="fr-CH" dirty="0" smtClean="0"/>
              <a:t>Contrôle régulier</a:t>
            </a:r>
            <a:endParaRPr lang="fr-CH" dirty="0"/>
          </a:p>
        </p:txBody>
      </p:sp>
      <p:sp>
        <p:nvSpPr>
          <p:cNvPr id="4" name="Sous-titre 2"/>
          <p:cNvSpPr>
            <a:spLocks noGrp="1"/>
          </p:cNvSpPr>
          <p:nvPr>
            <p:ph type="subTitle" idx="1"/>
          </p:nvPr>
        </p:nvSpPr>
        <p:spPr>
          <a:xfrm>
            <a:off x="467544" y="1919263"/>
            <a:ext cx="8208912" cy="3719537"/>
          </a:xfrm>
        </p:spPr>
        <p:txBody>
          <a:bodyPr/>
          <a:lstStyle/>
          <a:p>
            <a:pPr algn="l"/>
            <a:r>
              <a:rPr lang="fr-CH" sz="2800" dirty="0"/>
              <a:t>RÈGLEMENT DES CONTROLES DE LA CCT SANTÉ </a:t>
            </a:r>
            <a:r>
              <a:rPr lang="fr-CH" sz="2800" dirty="0" smtClean="0"/>
              <a:t>21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Recours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L'institution peut recourir contre le rapport de la Commission paritaire auprès de la </a:t>
            </a:r>
            <a:r>
              <a:rPr lang="fr-CH" sz="2400" dirty="0" smtClean="0">
                <a:solidFill>
                  <a:schemeClr val="tx1"/>
                </a:solidFill>
              </a:rPr>
              <a:t>commission </a:t>
            </a:r>
            <a:r>
              <a:rPr lang="fr-CH" sz="2400" dirty="0">
                <a:solidFill>
                  <a:schemeClr val="tx1"/>
                </a:solidFill>
              </a:rPr>
              <a:t>faîtière dans les 30 jours ouvrables à compter de la réception du rapport. </a:t>
            </a:r>
          </a:p>
          <a:p>
            <a:pPr algn="l"/>
            <a:r>
              <a:rPr lang="fr-CH" sz="2400" dirty="0" smtClean="0">
                <a:solidFill>
                  <a:schemeClr val="tx1"/>
                </a:solidFill>
              </a:rPr>
              <a:t>Non </a:t>
            </a:r>
            <a:r>
              <a:rPr lang="fr-CH" sz="2400" dirty="0">
                <a:solidFill>
                  <a:schemeClr val="tx1"/>
                </a:solidFill>
              </a:rPr>
              <a:t>application des décisions 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Si l’institution n'applique pas les décisions dans le délai imparti, la Commission </a:t>
            </a:r>
            <a:r>
              <a:rPr lang="fr-CH" sz="2400" dirty="0" smtClean="0">
                <a:solidFill>
                  <a:schemeClr val="tx1"/>
                </a:solidFill>
              </a:rPr>
              <a:t>paritaire </a:t>
            </a:r>
            <a:r>
              <a:rPr lang="fr-CH" sz="2400" dirty="0">
                <a:solidFill>
                  <a:schemeClr val="tx1"/>
                </a:solidFill>
              </a:rPr>
              <a:t>peut sanctionner l’institution.</a:t>
            </a:r>
          </a:p>
          <a:p>
            <a:pPr algn="l"/>
            <a:endParaRPr lang="fr-CH" sz="2800" dirty="0"/>
          </a:p>
        </p:txBody>
      </p:sp>
    </p:spTree>
    <p:extLst>
      <p:ext uri="{BB962C8B-B14F-4D97-AF65-F5344CB8AC3E}">
        <p14:creationId xmlns:p14="http://schemas.microsoft.com/office/powerpoint/2010/main" val="27410054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794519"/>
          </a:xfrm>
        </p:spPr>
        <p:txBody>
          <a:bodyPr/>
          <a:lstStyle/>
          <a:p>
            <a:r>
              <a:rPr lang="fr-CH" dirty="0" smtClean="0"/>
              <a:t>Contrôle régulier</a:t>
            </a:r>
            <a:endParaRPr lang="fr-CH" dirty="0"/>
          </a:p>
        </p:txBody>
      </p:sp>
      <p:sp>
        <p:nvSpPr>
          <p:cNvPr id="4" name="Sous-titre 2"/>
          <p:cNvSpPr>
            <a:spLocks noGrp="1"/>
          </p:cNvSpPr>
          <p:nvPr>
            <p:ph type="subTitle" idx="1"/>
          </p:nvPr>
        </p:nvSpPr>
        <p:spPr>
          <a:xfrm>
            <a:off x="467544" y="1919263"/>
            <a:ext cx="8208912" cy="4030017"/>
          </a:xfrm>
        </p:spPr>
        <p:txBody>
          <a:bodyPr/>
          <a:lstStyle/>
          <a:p>
            <a:pPr algn="l"/>
            <a:r>
              <a:rPr lang="fr-CH" sz="2800" dirty="0"/>
              <a:t>RÈGLEMENT DES CONTROLES DE LA CCT SANTÉ </a:t>
            </a:r>
            <a:r>
              <a:rPr lang="fr-CH" sz="2800" dirty="0" smtClean="0"/>
              <a:t>21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Sanctions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1 La Commission paritaire peut décider de :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- mettre en place un contrôle systématique, en amont, jusqu’à normalisation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- dénoncer l’institution à l’autorité cantonale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- </a:t>
            </a:r>
            <a:r>
              <a:rPr lang="fr-CH" sz="2400" b="1" dirty="0">
                <a:solidFill>
                  <a:schemeClr val="tx1"/>
                </a:solidFill>
              </a:rPr>
              <a:t>infliger une amende </a:t>
            </a:r>
            <a:r>
              <a:rPr lang="fr-CH" sz="2400" dirty="0">
                <a:solidFill>
                  <a:schemeClr val="tx1"/>
                </a:solidFill>
              </a:rPr>
              <a:t>dont le montant est fixé à l’art. 17 du présent règlement 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- toute autre mesure</a:t>
            </a:r>
          </a:p>
          <a:p>
            <a:pPr algn="l"/>
            <a:endParaRPr lang="fr-CH" sz="2800" dirty="0"/>
          </a:p>
          <a:p>
            <a:pPr algn="l"/>
            <a:endParaRPr lang="fr-CH" sz="2800" dirty="0"/>
          </a:p>
        </p:txBody>
      </p:sp>
    </p:spTree>
    <p:extLst>
      <p:ext uri="{BB962C8B-B14F-4D97-AF65-F5344CB8AC3E}">
        <p14:creationId xmlns:p14="http://schemas.microsoft.com/office/powerpoint/2010/main" val="3287917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794519"/>
          </a:xfrm>
        </p:spPr>
        <p:txBody>
          <a:bodyPr/>
          <a:lstStyle/>
          <a:p>
            <a:r>
              <a:rPr lang="fr-CH" dirty="0" smtClean="0"/>
              <a:t>Contrôle régulier</a:t>
            </a:r>
            <a:endParaRPr lang="fr-CH" dirty="0"/>
          </a:p>
        </p:txBody>
      </p:sp>
      <p:sp>
        <p:nvSpPr>
          <p:cNvPr id="4" name="Sous-titre 2"/>
          <p:cNvSpPr>
            <a:spLocks noGrp="1"/>
          </p:cNvSpPr>
          <p:nvPr>
            <p:ph type="subTitle" idx="1"/>
          </p:nvPr>
        </p:nvSpPr>
        <p:spPr>
          <a:xfrm>
            <a:off x="467544" y="1919263"/>
            <a:ext cx="8208912" cy="3719537"/>
          </a:xfrm>
        </p:spPr>
        <p:txBody>
          <a:bodyPr/>
          <a:lstStyle/>
          <a:p>
            <a:pPr algn="l"/>
            <a:r>
              <a:rPr lang="fr-CH" sz="2800" dirty="0"/>
              <a:t>RÈGLEMENT DES CONTROLES DE LA CCT SANTÉ </a:t>
            </a:r>
            <a:r>
              <a:rPr lang="fr-CH" sz="2800" dirty="0" smtClean="0"/>
              <a:t>21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Sanctions</a:t>
            </a:r>
          </a:p>
          <a:p>
            <a:pPr algn="l"/>
            <a:r>
              <a:rPr lang="fr-CH" sz="2400" dirty="0" smtClean="0">
                <a:solidFill>
                  <a:schemeClr val="tx1"/>
                </a:solidFill>
              </a:rPr>
              <a:t>2 </a:t>
            </a:r>
            <a:r>
              <a:rPr lang="fr-CH" sz="2400" dirty="0">
                <a:solidFill>
                  <a:schemeClr val="tx1"/>
                </a:solidFill>
              </a:rPr>
              <a:t>Les contrôles supplémentaires diligentés en raison de non application de décisions </a:t>
            </a:r>
            <a:r>
              <a:rPr lang="fr-CH" sz="2400" dirty="0" smtClean="0">
                <a:solidFill>
                  <a:schemeClr val="tx1"/>
                </a:solidFill>
              </a:rPr>
              <a:t>sont </a:t>
            </a:r>
            <a:r>
              <a:rPr lang="fr-CH" sz="2400" dirty="0">
                <a:solidFill>
                  <a:schemeClr val="tx1"/>
                </a:solidFill>
              </a:rPr>
              <a:t>facturés à l’institution.</a:t>
            </a:r>
          </a:p>
          <a:p>
            <a:pPr algn="l"/>
            <a:endParaRPr lang="fr-CH" sz="2800" dirty="0"/>
          </a:p>
          <a:p>
            <a:pPr algn="l"/>
            <a:endParaRPr lang="fr-CH" sz="2800" dirty="0"/>
          </a:p>
        </p:txBody>
      </p:sp>
    </p:spTree>
    <p:extLst>
      <p:ext uri="{BB962C8B-B14F-4D97-AF65-F5344CB8AC3E}">
        <p14:creationId xmlns:p14="http://schemas.microsoft.com/office/powerpoint/2010/main" val="808473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794519"/>
          </a:xfrm>
        </p:spPr>
        <p:txBody>
          <a:bodyPr/>
          <a:lstStyle/>
          <a:p>
            <a:r>
              <a:rPr lang="fr-CH" dirty="0" smtClean="0"/>
              <a:t>Contrôle régulier</a:t>
            </a:r>
            <a:endParaRPr lang="fr-CH" dirty="0"/>
          </a:p>
        </p:txBody>
      </p:sp>
      <p:sp>
        <p:nvSpPr>
          <p:cNvPr id="4" name="Sous-titre 2"/>
          <p:cNvSpPr>
            <a:spLocks noGrp="1"/>
          </p:cNvSpPr>
          <p:nvPr>
            <p:ph type="subTitle" idx="1"/>
          </p:nvPr>
        </p:nvSpPr>
        <p:spPr>
          <a:xfrm>
            <a:off x="467544" y="1919263"/>
            <a:ext cx="8208912" cy="3719537"/>
          </a:xfrm>
        </p:spPr>
        <p:txBody>
          <a:bodyPr/>
          <a:lstStyle/>
          <a:p>
            <a:pPr algn="l"/>
            <a:r>
              <a:rPr lang="fr-CH" sz="2800" dirty="0"/>
              <a:t>RÈGLEMENT DES CONTROLES DE LA CCT SANTÉ </a:t>
            </a:r>
            <a:r>
              <a:rPr lang="fr-CH" sz="2800" dirty="0" smtClean="0"/>
              <a:t>21</a:t>
            </a:r>
          </a:p>
          <a:p>
            <a:pPr algn="l"/>
            <a:r>
              <a:rPr lang="fr-CH" sz="2400" b="1" dirty="0">
                <a:solidFill>
                  <a:schemeClr val="tx1"/>
                </a:solidFill>
              </a:rPr>
              <a:t>Amendes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Les amendes au sens de l’art. 16 du présent règlement se montent à CHF 500.- au </a:t>
            </a:r>
            <a:r>
              <a:rPr lang="fr-CH" sz="2400" dirty="0" smtClean="0">
                <a:solidFill>
                  <a:schemeClr val="tx1"/>
                </a:solidFill>
              </a:rPr>
              <a:t>minimum </a:t>
            </a:r>
            <a:r>
              <a:rPr lang="fr-CH" sz="2400" dirty="0">
                <a:solidFill>
                  <a:schemeClr val="tx1"/>
                </a:solidFill>
              </a:rPr>
              <a:t>et peuvent aller jusqu’à </a:t>
            </a:r>
            <a:r>
              <a:rPr lang="fr-CH" sz="2400" dirty="0" smtClean="0">
                <a:solidFill>
                  <a:schemeClr val="tx1"/>
                </a:solidFill>
              </a:rPr>
              <a:t/>
            </a:r>
            <a:br>
              <a:rPr lang="fr-CH" sz="2400" dirty="0" smtClean="0">
                <a:solidFill>
                  <a:schemeClr val="tx1"/>
                </a:solidFill>
              </a:rPr>
            </a:br>
            <a:r>
              <a:rPr lang="fr-CH" sz="2400" dirty="0" smtClean="0">
                <a:solidFill>
                  <a:schemeClr val="tx1"/>
                </a:solidFill>
              </a:rPr>
              <a:t>CHF </a:t>
            </a:r>
            <a:r>
              <a:rPr lang="fr-CH" sz="2400" dirty="0">
                <a:solidFill>
                  <a:schemeClr val="tx1"/>
                </a:solidFill>
              </a:rPr>
              <a:t>10'000.- au plus. Elles peuvent être portées à </a:t>
            </a:r>
            <a:r>
              <a:rPr lang="fr-CH" sz="2400" dirty="0" smtClean="0">
                <a:solidFill>
                  <a:schemeClr val="tx1"/>
                </a:solidFill>
              </a:rPr>
              <a:t>CHF </a:t>
            </a:r>
            <a:r>
              <a:rPr lang="fr-CH" sz="2400" dirty="0">
                <a:solidFill>
                  <a:schemeClr val="tx1"/>
                </a:solidFill>
              </a:rPr>
              <a:t>20'000.- au maximum en cas de récidive.</a:t>
            </a:r>
          </a:p>
          <a:p>
            <a:pPr algn="l"/>
            <a:endParaRPr lang="fr-CH" sz="2800" dirty="0"/>
          </a:p>
        </p:txBody>
      </p:sp>
    </p:spTree>
    <p:extLst>
      <p:ext uri="{BB962C8B-B14F-4D97-AF65-F5344CB8AC3E}">
        <p14:creationId xmlns:p14="http://schemas.microsoft.com/office/powerpoint/2010/main" val="34342035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794519"/>
          </a:xfrm>
        </p:spPr>
        <p:txBody>
          <a:bodyPr/>
          <a:lstStyle/>
          <a:p>
            <a:r>
              <a:rPr lang="fr-CH" dirty="0" smtClean="0"/>
              <a:t>Autocontrôle</a:t>
            </a:r>
            <a:endParaRPr lang="fr-CH" dirty="0"/>
          </a:p>
        </p:txBody>
      </p:sp>
      <p:sp>
        <p:nvSpPr>
          <p:cNvPr id="4" name="Sous-titre 2"/>
          <p:cNvSpPr>
            <a:spLocks noGrp="1"/>
          </p:cNvSpPr>
          <p:nvPr>
            <p:ph type="subTitle" idx="1"/>
          </p:nvPr>
        </p:nvSpPr>
        <p:spPr>
          <a:xfrm>
            <a:off x="467544" y="1919263"/>
            <a:ext cx="8208912" cy="3719537"/>
          </a:xfrm>
        </p:spPr>
        <p:txBody>
          <a:bodyPr/>
          <a:lstStyle/>
          <a:p>
            <a:pPr algn="l"/>
            <a:r>
              <a:rPr lang="fr-CH" sz="2800" dirty="0"/>
              <a:t>RÈGLEMENT DES CONTROLES DE LA CCT SANTÉ </a:t>
            </a:r>
            <a:r>
              <a:rPr lang="fr-CH" sz="2800" dirty="0" smtClean="0"/>
              <a:t>21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Périodicité 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1 Les institutions doivent procéder à un </a:t>
            </a:r>
            <a:r>
              <a:rPr lang="fr-CH" sz="2400" b="1" dirty="0">
                <a:solidFill>
                  <a:schemeClr val="tx1"/>
                </a:solidFill>
              </a:rPr>
              <a:t>autocontrôle</a:t>
            </a:r>
            <a:r>
              <a:rPr lang="fr-CH" sz="2400" dirty="0">
                <a:solidFill>
                  <a:schemeClr val="tx1"/>
                </a:solidFill>
              </a:rPr>
              <a:t> annuel. 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2 Les institutions qui demandent leur soumission à la CCT procèdent à un </a:t>
            </a:r>
            <a:r>
              <a:rPr lang="fr-CH" sz="2400" dirty="0" smtClean="0">
                <a:solidFill>
                  <a:schemeClr val="tx1"/>
                </a:solidFill>
              </a:rPr>
              <a:t>autocontrôle </a:t>
            </a:r>
            <a:r>
              <a:rPr lang="fr-CH" sz="2400" dirty="0">
                <a:solidFill>
                  <a:schemeClr val="tx1"/>
                </a:solidFill>
              </a:rPr>
              <a:t>(procédure pour les nouvelles institutions)</a:t>
            </a:r>
          </a:p>
          <a:p>
            <a:pPr algn="l"/>
            <a:endParaRPr lang="fr-CH" sz="2800" dirty="0"/>
          </a:p>
        </p:txBody>
      </p:sp>
    </p:spTree>
    <p:extLst>
      <p:ext uri="{BB962C8B-B14F-4D97-AF65-F5344CB8AC3E}">
        <p14:creationId xmlns:p14="http://schemas.microsoft.com/office/powerpoint/2010/main" val="3425064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794519"/>
          </a:xfrm>
        </p:spPr>
        <p:txBody>
          <a:bodyPr/>
          <a:lstStyle/>
          <a:p>
            <a:r>
              <a:rPr lang="fr-CH" dirty="0" smtClean="0"/>
              <a:t>Contrôles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8064896" cy="4176464"/>
          </a:xfrm>
        </p:spPr>
        <p:txBody>
          <a:bodyPr/>
          <a:lstStyle/>
          <a:p>
            <a:pPr algn="l"/>
            <a:r>
              <a:rPr lang="fr-CH" sz="2800" dirty="0" smtClean="0"/>
              <a:t>Bases: article 1.7. CCT</a:t>
            </a:r>
          </a:p>
          <a:p>
            <a:pPr algn="l"/>
            <a:r>
              <a:rPr lang="fr-CH" sz="2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1.Le </a:t>
            </a:r>
            <a:r>
              <a:rPr lang="fr-CH" sz="2400" dirty="0">
                <a:solidFill>
                  <a:srgbClr val="000000"/>
                </a:solidFill>
                <a:latin typeface="Verdana" panose="020B0604030504040204" pitchFamily="34" charset="0"/>
              </a:rPr>
              <a:t>contrôle de l’application du système salarial de la CCT ainsi que du respect des conditions de travail est confié à la Commission paritaire, qui en assume la responsabilité.</a:t>
            </a:r>
          </a:p>
          <a:p>
            <a:pPr algn="l"/>
            <a:r>
              <a:rPr lang="fr-CH" sz="2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2.Les </a:t>
            </a:r>
            <a:r>
              <a:rPr lang="fr-CH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institutions effectuent des autocontrôles et informent la Commission paritaire des résultats</a:t>
            </a:r>
            <a:r>
              <a:rPr lang="fr-CH" sz="2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  <a:endParaRPr lang="fr-CH" sz="2400" b="1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55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794519"/>
          </a:xfrm>
        </p:spPr>
        <p:txBody>
          <a:bodyPr/>
          <a:lstStyle/>
          <a:p>
            <a:r>
              <a:rPr lang="fr-CH" dirty="0" smtClean="0"/>
              <a:t>Autocontrôle</a:t>
            </a:r>
            <a:endParaRPr lang="fr-CH" dirty="0"/>
          </a:p>
        </p:txBody>
      </p:sp>
      <p:sp>
        <p:nvSpPr>
          <p:cNvPr id="4" name="Sous-titre 2"/>
          <p:cNvSpPr>
            <a:spLocks noGrp="1"/>
          </p:cNvSpPr>
          <p:nvPr>
            <p:ph type="subTitle" idx="1"/>
          </p:nvPr>
        </p:nvSpPr>
        <p:spPr>
          <a:xfrm>
            <a:off x="467544" y="1919263"/>
            <a:ext cx="8208912" cy="3958009"/>
          </a:xfrm>
        </p:spPr>
        <p:txBody>
          <a:bodyPr/>
          <a:lstStyle/>
          <a:p>
            <a:pPr algn="l"/>
            <a:r>
              <a:rPr lang="fr-CH" sz="2800" dirty="0"/>
              <a:t>RÈGLEMENT DES CONTROLES DE LA CCT SANTÉ </a:t>
            </a:r>
            <a:r>
              <a:rPr lang="fr-CH" sz="2800" dirty="0" smtClean="0"/>
              <a:t>21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Objet de l’autocontrôle </a:t>
            </a:r>
          </a:p>
          <a:p>
            <a:pPr algn="l"/>
            <a:r>
              <a:rPr lang="fr-CH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 La Commission paritaire détermine l’objet de l’autocontrôle en se basant sur les </a:t>
            </a:r>
            <a:r>
              <a:rPr lang="fr-CH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éléments </a:t>
            </a:r>
            <a:r>
              <a:rPr lang="fr-CH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suivants : </a:t>
            </a:r>
          </a:p>
          <a:p>
            <a:pPr algn="l"/>
            <a:r>
              <a:rPr lang="fr-CH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 Sur la base de la grille de contrôle (remplie par l’institution)</a:t>
            </a:r>
          </a:p>
          <a:p>
            <a:pPr algn="l"/>
            <a:r>
              <a:rPr lang="fr-CH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 Sur une thématique ciblée (par ex « contrats de travail ») </a:t>
            </a:r>
          </a:p>
          <a:p>
            <a:pPr algn="l"/>
            <a:r>
              <a:rPr lang="fr-CH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 Suite à un contrôle précédent, en fonction d’infractions constatées 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2 L’autocontrôle porte sur une année civile.</a:t>
            </a:r>
            <a:endParaRPr lang="fr-CH" sz="2800" dirty="0"/>
          </a:p>
        </p:txBody>
      </p:sp>
    </p:spTree>
    <p:extLst>
      <p:ext uri="{BB962C8B-B14F-4D97-AF65-F5344CB8AC3E}">
        <p14:creationId xmlns:p14="http://schemas.microsoft.com/office/powerpoint/2010/main" val="4018326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794519"/>
          </a:xfrm>
        </p:spPr>
        <p:txBody>
          <a:bodyPr/>
          <a:lstStyle/>
          <a:p>
            <a:r>
              <a:rPr lang="fr-CH" dirty="0" smtClean="0"/>
              <a:t>Autocontrôle</a:t>
            </a:r>
            <a:endParaRPr lang="fr-CH" dirty="0"/>
          </a:p>
        </p:txBody>
      </p:sp>
      <p:sp>
        <p:nvSpPr>
          <p:cNvPr id="4" name="Sous-titre 2"/>
          <p:cNvSpPr>
            <a:spLocks noGrp="1"/>
          </p:cNvSpPr>
          <p:nvPr>
            <p:ph type="subTitle" idx="1"/>
          </p:nvPr>
        </p:nvSpPr>
        <p:spPr>
          <a:xfrm>
            <a:off x="395536" y="1919263"/>
            <a:ext cx="8424936" cy="3719537"/>
          </a:xfrm>
        </p:spPr>
        <p:txBody>
          <a:bodyPr/>
          <a:lstStyle/>
          <a:p>
            <a:pPr algn="l"/>
            <a:r>
              <a:rPr lang="fr-CH" sz="2800" dirty="0"/>
              <a:t>RÈGLEMENT DES CONTROLES DE LA CCT SANTÉ </a:t>
            </a:r>
            <a:r>
              <a:rPr lang="fr-CH" sz="2800" dirty="0" smtClean="0"/>
              <a:t>21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Déroulement de l’autocontrôle 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1 La direction remet les documents suivants au chef de projet RH : 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- Questionnaire 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- Liste du personnel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- Grille </a:t>
            </a:r>
            <a:r>
              <a:rPr lang="fr-CH" sz="2400" dirty="0" smtClean="0">
                <a:solidFill>
                  <a:schemeClr val="tx1"/>
                </a:solidFill>
              </a:rPr>
              <a:t>d’autocontrôle</a:t>
            </a:r>
            <a:endParaRPr lang="fr-CH" sz="2400" dirty="0">
              <a:solidFill>
                <a:schemeClr val="tx1"/>
              </a:solidFill>
            </a:endParaRP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- Renseignements sur les processus mis en œuvre (contrôle interne, pour la </a:t>
            </a:r>
            <a:r>
              <a:rPr lang="fr-CH" sz="2400" dirty="0" smtClean="0">
                <a:solidFill>
                  <a:schemeClr val="tx1"/>
                </a:solidFill>
              </a:rPr>
              <a:t>mesure </a:t>
            </a:r>
            <a:r>
              <a:rPr lang="fr-CH" sz="2400" dirty="0">
                <a:solidFill>
                  <a:schemeClr val="tx1"/>
                </a:solidFill>
              </a:rPr>
              <a:t>du risque</a:t>
            </a:r>
            <a:r>
              <a:rPr lang="fr-CH" sz="2400" dirty="0" smtClean="0">
                <a:solidFill>
                  <a:schemeClr val="tx1"/>
                </a:solidFill>
              </a:rPr>
              <a:t>)</a:t>
            </a:r>
            <a:endParaRPr lang="fr-CH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3728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1052736"/>
            <a:ext cx="7772400" cy="794519"/>
          </a:xfrm>
        </p:spPr>
        <p:txBody>
          <a:bodyPr/>
          <a:lstStyle/>
          <a:p>
            <a:r>
              <a:rPr lang="fr-CH" dirty="0" smtClean="0"/>
              <a:t>Autocontrôle</a:t>
            </a:r>
            <a:endParaRPr lang="fr-CH" dirty="0"/>
          </a:p>
        </p:txBody>
      </p:sp>
      <p:sp>
        <p:nvSpPr>
          <p:cNvPr id="4" name="Sous-titre 2"/>
          <p:cNvSpPr>
            <a:spLocks noGrp="1"/>
          </p:cNvSpPr>
          <p:nvPr>
            <p:ph type="subTitle" idx="1"/>
          </p:nvPr>
        </p:nvSpPr>
        <p:spPr>
          <a:xfrm>
            <a:off x="395536" y="1988839"/>
            <a:ext cx="8424936" cy="3649961"/>
          </a:xfrm>
        </p:spPr>
        <p:txBody>
          <a:bodyPr/>
          <a:lstStyle/>
          <a:p>
            <a:pPr algn="l"/>
            <a:r>
              <a:rPr lang="fr-CH" sz="2800" dirty="0" smtClean="0"/>
              <a:t>QUESTIONNAIRE</a:t>
            </a:r>
          </a:p>
          <a:p>
            <a:pPr algn="l"/>
            <a:r>
              <a:rPr lang="fr-CH" sz="2400" dirty="0" smtClean="0">
                <a:solidFill>
                  <a:schemeClr val="tx1"/>
                </a:solidFill>
              </a:rPr>
              <a:t>Lors </a:t>
            </a:r>
            <a:r>
              <a:rPr lang="fr-CH" sz="2400" dirty="0">
                <a:solidFill>
                  <a:schemeClr val="tx1"/>
                </a:solidFill>
              </a:rPr>
              <a:t>de l’année précédente </a:t>
            </a:r>
            <a:r>
              <a:rPr lang="fr-CH" sz="2400" dirty="0" smtClean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fr-CH" sz="2400" dirty="0" smtClean="0">
                <a:solidFill>
                  <a:schemeClr val="tx1"/>
                </a:solidFill>
              </a:rPr>
              <a:t>1. Votre institution a-t-elle procédé à des suppressions de postes (art. 3.3 CCT) ?</a:t>
            </a:r>
          </a:p>
          <a:p>
            <a:pPr algn="l"/>
            <a:r>
              <a:rPr lang="fr-CH" sz="2400" dirty="0" smtClean="0">
                <a:solidFill>
                  <a:schemeClr val="tx1"/>
                </a:solidFill>
              </a:rPr>
              <a:t>o Le cas échéant, quels ont été les postes concernés et les employés touchés ?</a:t>
            </a:r>
          </a:p>
          <a:p>
            <a:pPr algn="l"/>
            <a:endParaRPr lang="fr-CH" sz="2400" dirty="0">
              <a:solidFill>
                <a:schemeClr val="tx1"/>
              </a:solidFill>
            </a:endParaRPr>
          </a:p>
          <a:p>
            <a:pPr algn="l"/>
            <a:endParaRPr lang="fr-CH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5742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794519"/>
          </a:xfrm>
        </p:spPr>
        <p:txBody>
          <a:bodyPr/>
          <a:lstStyle/>
          <a:p>
            <a:r>
              <a:rPr lang="fr-CH" dirty="0" smtClean="0"/>
              <a:t>Autocontrôle</a:t>
            </a:r>
            <a:endParaRPr lang="fr-CH" dirty="0"/>
          </a:p>
        </p:txBody>
      </p:sp>
      <p:sp>
        <p:nvSpPr>
          <p:cNvPr id="4" name="Sous-titre 2"/>
          <p:cNvSpPr>
            <a:spLocks noGrp="1"/>
          </p:cNvSpPr>
          <p:nvPr>
            <p:ph type="subTitle" idx="1"/>
          </p:nvPr>
        </p:nvSpPr>
        <p:spPr>
          <a:xfrm>
            <a:off x="395536" y="1844825"/>
            <a:ext cx="8424936" cy="4248472"/>
          </a:xfrm>
        </p:spPr>
        <p:txBody>
          <a:bodyPr/>
          <a:lstStyle/>
          <a:p>
            <a:pPr algn="l"/>
            <a:r>
              <a:rPr lang="fr-CH" sz="2800" dirty="0" smtClean="0"/>
              <a:t>QUESTIONNAIRE</a:t>
            </a:r>
          </a:p>
          <a:p>
            <a:pPr algn="l"/>
            <a:r>
              <a:rPr lang="fr-CH" sz="2400" dirty="0" smtClean="0">
                <a:solidFill>
                  <a:schemeClr val="tx1"/>
                </a:solidFill>
              </a:rPr>
              <a:t>2</a:t>
            </a:r>
            <a:r>
              <a:rPr lang="fr-CH" sz="2400" dirty="0">
                <a:solidFill>
                  <a:schemeClr val="tx1"/>
                </a:solidFill>
              </a:rPr>
              <a:t>. Des employés ont-ils travaillé plus de 45 heures par semaine ?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o Le cas échéant, démontrer que le cadre de 90 heures sur deux semaines a été </a:t>
            </a:r>
            <a:r>
              <a:rPr lang="fr-CH" sz="2400" dirty="0" smtClean="0">
                <a:solidFill>
                  <a:schemeClr val="tx1"/>
                </a:solidFill>
              </a:rPr>
              <a:t>respecté</a:t>
            </a:r>
            <a:r>
              <a:rPr lang="fr-CH" sz="2400" dirty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o Démontrer que le travail supplémentaire (heures effectuées au-delà de 45 heures </a:t>
            </a:r>
            <a:r>
              <a:rPr lang="fr-CH" sz="2400" dirty="0" smtClean="0">
                <a:solidFill>
                  <a:schemeClr val="tx1"/>
                </a:solidFill>
              </a:rPr>
              <a:t>par </a:t>
            </a:r>
            <a:r>
              <a:rPr lang="fr-CH" sz="2400" dirty="0">
                <a:solidFill>
                  <a:schemeClr val="tx1"/>
                </a:solidFill>
              </a:rPr>
              <a:t>semaine) est limité à 100 heures au maximum par année civile, au prorata du </a:t>
            </a:r>
            <a:r>
              <a:rPr lang="fr-CH" sz="2400" dirty="0" smtClean="0">
                <a:solidFill>
                  <a:schemeClr val="tx1"/>
                </a:solidFill>
              </a:rPr>
              <a:t>taux </a:t>
            </a:r>
            <a:r>
              <a:rPr lang="fr-CH" sz="2400" dirty="0">
                <a:solidFill>
                  <a:schemeClr val="tx1"/>
                </a:solidFill>
              </a:rPr>
              <a:t>d’activité.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o Démontrer que les heures de travail supplémentaire sont majorées </a:t>
            </a:r>
            <a:r>
              <a:rPr lang="fr-CH" sz="2400" dirty="0" smtClean="0">
                <a:solidFill>
                  <a:schemeClr val="tx1"/>
                </a:solidFill>
              </a:rPr>
              <a:t>automatiquement </a:t>
            </a:r>
            <a:r>
              <a:rPr lang="fr-CH" sz="2400" dirty="0">
                <a:solidFill>
                  <a:schemeClr val="tx1"/>
                </a:solidFill>
              </a:rPr>
              <a:t>de 25% et compensées en temps (majoration comprise) ou </a:t>
            </a:r>
            <a:r>
              <a:rPr lang="fr-CH" sz="2400" dirty="0" smtClean="0">
                <a:solidFill>
                  <a:schemeClr val="tx1"/>
                </a:solidFill>
              </a:rPr>
              <a:t>payées </a:t>
            </a:r>
            <a:r>
              <a:rPr lang="fr-CH" sz="2400" dirty="0">
                <a:solidFill>
                  <a:schemeClr val="tx1"/>
                </a:solidFill>
              </a:rPr>
              <a:t>à 125% jusqu’au 31 décembre</a:t>
            </a:r>
            <a:r>
              <a:rPr lang="fr-CH" sz="2400" dirty="0" smtClean="0">
                <a:solidFill>
                  <a:schemeClr val="tx1"/>
                </a:solidFill>
              </a:rPr>
              <a:t>.</a:t>
            </a:r>
            <a:endParaRPr lang="fr-CH" sz="2400" dirty="0">
              <a:solidFill>
                <a:schemeClr val="tx1"/>
              </a:solidFill>
            </a:endParaRPr>
          </a:p>
          <a:p>
            <a:pPr algn="l"/>
            <a:endParaRPr lang="fr-CH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0603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794519"/>
          </a:xfrm>
        </p:spPr>
        <p:txBody>
          <a:bodyPr/>
          <a:lstStyle/>
          <a:p>
            <a:r>
              <a:rPr lang="fr-CH" dirty="0" smtClean="0"/>
              <a:t>Autocontrôle</a:t>
            </a:r>
            <a:endParaRPr lang="fr-CH" dirty="0"/>
          </a:p>
        </p:txBody>
      </p:sp>
      <p:sp>
        <p:nvSpPr>
          <p:cNvPr id="4" name="Sous-titre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424936" cy="4896544"/>
          </a:xfrm>
        </p:spPr>
        <p:txBody>
          <a:bodyPr/>
          <a:lstStyle/>
          <a:p>
            <a:pPr algn="l"/>
            <a:r>
              <a:rPr lang="fr-CH" sz="2800" dirty="0" smtClean="0"/>
              <a:t>QUESTIONNAIRE</a:t>
            </a:r>
          </a:p>
          <a:p>
            <a:pPr algn="l"/>
            <a:r>
              <a:rPr lang="fr-CH" sz="2400" dirty="0" smtClean="0">
                <a:solidFill>
                  <a:schemeClr val="tx1"/>
                </a:solidFill>
              </a:rPr>
              <a:t>3</a:t>
            </a:r>
            <a:r>
              <a:rPr lang="fr-CH" sz="2400" dirty="0">
                <a:solidFill>
                  <a:schemeClr val="tx1"/>
                </a:solidFill>
              </a:rPr>
              <a:t>. Des employés ont-ils travaillé plus de 50 heures par semaine ?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o Le cas échéant, expliquer les raisons</a:t>
            </a:r>
            <a:r>
              <a:rPr lang="fr-CH" sz="24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4. Des employés ont-ils été amenés à effectuer jusqu’à 200 heures sur 4 semaines ?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o Le cas échéant, démontrer que ces situations ont été limitées à 3 par année par </a:t>
            </a:r>
            <a:r>
              <a:rPr lang="fr-CH" sz="2400" dirty="0" smtClean="0">
                <a:solidFill>
                  <a:schemeClr val="tx1"/>
                </a:solidFill>
              </a:rPr>
              <a:t>employé</a:t>
            </a:r>
            <a:r>
              <a:rPr lang="fr-CH" sz="2400" dirty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o Démontrer que les employés concernés ont bénéficié d’un congé de récupération </a:t>
            </a:r>
            <a:r>
              <a:rPr lang="fr-CH" sz="2400" dirty="0" smtClean="0">
                <a:solidFill>
                  <a:schemeClr val="tx1"/>
                </a:solidFill>
              </a:rPr>
              <a:t>de </a:t>
            </a:r>
            <a:r>
              <a:rPr lang="fr-CH" sz="2400" dirty="0">
                <a:solidFill>
                  <a:schemeClr val="tx1"/>
                </a:solidFill>
              </a:rPr>
              <a:t>5 jours calendaires immédiatement à la suite des 200 heures</a:t>
            </a:r>
            <a:r>
              <a:rPr lang="fr-CH" sz="24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o Démontrer que 2 périodes de 200 heures ont été distantes d’au moins 4 </a:t>
            </a:r>
            <a:r>
              <a:rPr lang="fr-CH" sz="2400" dirty="0" smtClean="0">
                <a:solidFill>
                  <a:schemeClr val="tx1"/>
                </a:solidFill>
              </a:rPr>
              <a:t>semaines</a:t>
            </a:r>
            <a:r>
              <a:rPr lang="fr-CH" sz="2400" dirty="0">
                <a:solidFill>
                  <a:schemeClr val="tx1"/>
                </a:solidFill>
              </a:rPr>
              <a:t>.</a:t>
            </a:r>
          </a:p>
          <a:p>
            <a:pPr algn="l"/>
            <a:endParaRPr lang="fr-CH" sz="2400" dirty="0">
              <a:solidFill>
                <a:schemeClr val="tx1"/>
              </a:solidFill>
            </a:endParaRPr>
          </a:p>
          <a:p>
            <a:pPr algn="l"/>
            <a:endParaRPr lang="fr-CH" sz="2400" dirty="0">
              <a:solidFill>
                <a:schemeClr val="tx1"/>
              </a:solidFill>
            </a:endParaRPr>
          </a:p>
          <a:p>
            <a:pPr algn="l"/>
            <a:endParaRPr lang="fr-CH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7663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794519"/>
          </a:xfrm>
        </p:spPr>
        <p:txBody>
          <a:bodyPr/>
          <a:lstStyle/>
          <a:p>
            <a:r>
              <a:rPr lang="fr-CH" dirty="0" smtClean="0"/>
              <a:t>Autocontrôle</a:t>
            </a:r>
            <a:endParaRPr lang="fr-CH" dirty="0"/>
          </a:p>
        </p:txBody>
      </p:sp>
      <p:sp>
        <p:nvSpPr>
          <p:cNvPr id="4" name="Sous-titre 2"/>
          <p:cNvSpPr>
            <a:spLocks noGrp="1"/>
          </p:cNvSpPr>
          <p:nvPr>
            <p:ph type="subTitle" idx="1"/>
          </p:nvPr>
        </p:nvSpPr>
        <p:spPr>
          <a:xfrm>
            <a:off x="395536" y="1844825"/>
            <a:ext cx="8424936" cy="4248472"/>
          </a:xfrm>
        </p:spPr>
        <p:txBody>
          <a:bodyPr/>
          <a:lstStyle/>
          <a:p>
            <a:pPr algn="l"/>
            <a:r>
              <a:rPr lang="fr-CH" sz="2800" dirty="0" smtClean="0"/>
              <a:t>QUESTIONNAIRE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5. Des employés ont-ils effectué des heures supplémentaires au sens de l’art. 4.6.1 CCT ?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o Le cas échéant, démontrer que ces heures ont été régulièrement compensées </a:t>
            </a:r>
            <a:r>
              <a:rPr lang="fr-CH" sz="2400" dirty="0" smtClean="0">
                <a:solidFill>
                  <a:schemeClr val="tx1"/>
                </a:solidFill>
              </a:rPr>
              <a:t>durant </a:t>
            </a:r>
            <a:r>
              <a:rPr lang="fr-CH" sz="2400" dirty="0">
                <a:solidFill>
                  <a:schemeClr val="tx1"/>
                </a:solidFill>
              </a:rPr>
              <a:t>l’année.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o Démontrer que le solde d’heures supplémentaires au 31 décembre est limité à 50 </a:t>
            </a:r>
            <a:r>
              <a:rPr lang="fr-CH" sz="2400" dirty="0" smtClean="0">
                <a:solidFill>
                  <a:schemeClr val="tx1"/>
                </a:solidFill>
              </a:rPr>
              <a:t>heures</a:t>
            </a:r>
            <a:r>
              <a:rPr lang="fr-CH" sz="2400" dirty="0">
                <a:solidFill>
                  <a:schemeClr val="tx1"/>
                </a:solidFill>
              </a:rPr>
              <a:t>, </a:t>
            </a:r>
            <a:r>
              <a:rPr lang="fr-CH" sz="2400" b="1" dirty="0">
                <a:solidFill>
                  <a:srgbClr val="FF0000"/>
                </a:solidFill>
              </a:rPr>
              <a:t>au prorata du taux d’activité</a:t>
            </a:r>
            <a:r>
              <a:rPr lang="fr-CH" sz="2400" dirty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o Démontrer que les heures qui dépassent la limite susmentionnée ont été </a:t>
            </a:r>
            <a:r>
              <a:rPr lang="fr-CH" sz="2400" dirty="0" smtClean="0">
                <a:solidFill>
                  <a:schemeClr val="tx1"/>
                </a:solidFill>
              </a:rPr>
              <a:t>compensées </a:t>
            </a:r>
            <a:r>
              <a:rPr lang="fr-CH" sz="2400" dirty="0">
                <a:solidFill>
                  <a:schemeClr val="tx1"/>
                </a:solidFill>
              </a:rPr>
              <a:t>en temps ( majoration de 25% comprise ) jusqu’au 30 avril au plus </a:t>
            </a:r>
            <a:r>
              <a:rPr lang="fr-CH" sz="2400" dirty="0" smtClean="0">
                <a:solidFill>
                  <a:schemeClr val="tx1"/>
                </a:solidFill>
              </a:rPr>
              <a:t>tard </a:t>
            </a:r>
            <a:r>
              <a:rPr lang="fr-CH" sz="2400" dirty="0">
                <a:solidFill>
                  <a:schemeClr val="tx1"/>
                </a:solidFill>
              </a:rPr>
              <a:t>ou payées à 125</a:t>
            </a:r>
            <a:r>
              <a:rPr lang="fr-CH" sz="2400" dirty="0" smtClean="0">
                <a:solidFill>
                  <a:schemeClr val="tx1"/>
                </a:solidFill>
              </a:rPr>
              <a:t>%.</a:t>
            </a:r>
            <a:endParaRPr lang="fr-CH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7853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794519"/>
          </a:xfrm>
        </p:spPr>
        <p:txBody>
          <a:bodyPr/>
          <a:lstStyle/>
          <a:p>
            <a:r>
              <a:rPr lang="fr-CH" dirty="0" smtClean="0"/>
              <a:t>Autocontrôle</a:t>
            </a:r>
            <a:endParaRPr lang="fr-CH" dirty="0"/>
          </a:p>
        </p:txBody>
      </p:sp>
      <p:sp>
        <p:nvSpPr>
          <p:cNvPr id="4" name="Sous-titre 2"/>
          <p:cNvSpPr>
            <a:spLocks noGrp="1"/>
          </p:cNvSpPr>
          <p:nvPr>
            <p:ph type="subTitle" idx="1"/>
          </p:nvPr>
        </p:nvSpPr>
        <p:spPr>
          <a:xfrm>
            <a:off x="395536" y="1844825"/>
            <a:ext cx="8424936" cy="4248472"/>
          </a:xfrm>
        </p:spPr>
        <p:txBody>
          <a:bodyPr/>
          <a:lstStyle/>
          <a:p>
            <a:pPr algn="l"/>
            <a:r>
              <a:rPr lang="fr-CH" sz="2800" dirty="0" smtClean="0"/>
              <a:t>QUESTIONNAIRE</a:t>
            </a:r>
          </a:p>
          <a:p>
            <a:pPr algn="l"/>
            <a:r>
              <a:rPr lang="fr-CH" sz="2400" dirty="0" smtClean="0">
                <a:solidFill>
                  <a:schemeClr val="tx1"/>
                </a:solidFill>
              </a:rPr>
              <a:t>6</a:t>
            </a:r>
            <a:r>
              <a:rPr lang="fr-CH" sz="2400" dirty="0">
                <a:solidFill>
                  <a:schemeClr val="tx1"/>
                </a:solidFill>
              </a:rPr>
              <a:t>. Au 31 décembre, des employés présentaient-ils un solde d’heures négatives ?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o Le cas échéant, démontrer que ce solde négatif s’est limité à une demi-semaine </a:t>
            </a:r>
            <a:r>
              <a:rPr lang="fr-CH" sz="2400" dirty="0" smtClean="0">
                <a:solidFill>
                  <a:schemeClr val="tx1"/>
                </a:solidFill>
              </a:rPr>
              <a:t>de </a:t>
            </a:r>
            <a:r>
              <a:rPr lang="fr-CH" sz="2400" dirty="0">
                <a:solidFill>
                  <a:schemeClr val="tx1"/>
                </a:solidFill>
              </a:rPr>
              <a:t>travail au taux d’activité contractuel.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o Si le solde négatif dépassait cette limite, démontrer que les heures ont </a:t>
            </a:r>
            <a:r>
              <a:rPr lang="fr-CH" sz="2400" dirty="0" smtClean="0">
                <a:solidFill>
                  <a:schemeClr val="tx1"/>
                </a:solidFill>
              </a:rPr>
              <a:t>été annulées </a:t>
            </a:r>
            <a:r>
              <a:rPr lang="fr-CH" sz="2400" dirty="0">
                <a:solidFill>
                  <a:schemeClr val="tx1"/>
                </a:solidFill>
              </a:rPr>
              <a:t>sans impact sur le salaire de l’</a:t>
            </a:r>
            <a:r>
              <a:rPr lang="fr-CH" sz="2400" dirty="0" err="1">
                <a:solidFill>
                  <a:schemeClr val="tx1"/>
                </a:solidFill>
              </a:rPr>
              <a:t>employé-e</a:t>
            </a:r>
            <a:r>
              <a:rPr lang="fr-CH" sz="2400" dirty="0" smtClean="0">
                <a:solidFill>
                  <a:schemeClr val="tx1"/>
                </a:solidFill>
              </a:rPr>
              <a:t>.</a:t>
            </a:r>
            <a:endParaRPr lang="fr-CH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5931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794519"/>
          </a:xfrm>
        </p:spPr>
        <p:txBody>
          <a:bodyPr/>
          <a:lstStyle/>
          <a:p>
            <a:r>
              <a:rPr lang="fr-CH" dirty="0" smtClean="0"/>
              <a:t>Autocontrôle</a:t>
            </a:r>
            <a:endParaRPr lang="fr-CH" dirty="0"/>
          </a:p>
        </p:txBody>
      </p:sp>
      <p:sp>
        <p:nvSpPr>
          <p:cNvPr id="4" name="Sous-titre 2"/>
          <p:cNvSpPr>
            <a:spLocks noGrp="1"/>
          </p:cNvSpPr>
          <p:nvPr>
            <p:ph type="subTitle" idx="1"/>
          </p:nvPr>
        </p:nvSpPr>
        <p:spPr>
          <a:xfrm>
            <a:off x="395536" y="1844825"/>
            <a:ext cx="8424936" cy="4248472"/>
          </a:xfrm>
        </p:spPr>
        <p:txBody>
          <a:bodyPr/>
          <a:lstStyle/>
          <a:p>
            <a:pPr algn="l"/>
            <a:r>
              <a:rPr lang="fr-CH" sz="2800" dirty="0" smtClean="0"/>
              <a:t>QUESTIONNAIRE</a:t>
            </a:r>
          </a:p>
          <a:p>
            <a:pPr algn="l"/>
            <a:r>
              <a:rPr lang="fr-CH" sz="2400" dirty="0" smtClean="0">
                <a:solidFill>
                  <a:schemeClr val="tx1"/>
                </a:solidFill>
              </a:rPr>
              <a:t>7</a:t>
            </a:r>
            <a:r>
              <a:rPr lang="fr-CH" sz="2400" dirty="0">
                <a:solidFill>
                  <a:schemeClr val="tx1"/>
                </a:solidFill>
              </a:rPr>
              <a:t>. Le temps nécessaire au changement d’habits des employés, lorsque le port d’une tenue </a:t>
            </a:r>
            <a:r>
              <a:rPr lang="fr-CH" sz="2400" dirty="0" smtClean="0">
                <a:solidFill>
                  <a:schemeClr val="tx1"/>
                </a:solidFill>
              </a:rPr>
              <a:t>de </a:t>
            </a:r>
            <a:r>
              <a:rPr lang="fr-CH" sz="2400" dirty="0">
                <a:solidFill>
                  <a:schemeClr val="tx1"/>
                </a:solidFill>
              </a:rPr>
              <a:t>travail est exigé par l’employeur pour raison de sécurité et d’hygiène, au début et en </a:t>
            </a:r>
            <a:r>
              <a:rPr lang="fr-CH" sz="2400" dirty="0" smtClean="0">
                <a:solidFill>
                  <a:schemeClr val="tx1"/>
                </a:solidFill>
              </a:rPr>
              <a:t>fin </a:t>
            </a:r>
            <a:r>
              <a:rPr lang="fr-CH" sz="2400" dirty="0">
                <a:solidFill>
                  <a:schemeClr val="tx1"/>
                </a:solidFill>
              </a:rPr>
              <a:t>d’horaire, compte-t-il comme temps de travail ?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o Joindre la réglementation interne qui le démontre</a:t>
            </a:r>
            <a:r>
              <a:rPr lang="fr-CH" sz="2400" dirty="0" smtClean="0">
                <a:solidFill>
                  <a:schemeClr val="tx1"/>
                </a:solidFill>
              </a:rPr>
              <a:t>.</a:t>
            </a:r>
            <a:endParaRPr lang="fr-CH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6933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794519"/>
          </a:xfrm>
        </p:spPr>
        <p:txBody>
          <a:bodyPr/>
          <a:lstStyle/>
          <a:p>
            <a:r>
              <a:rPr lang="fr-CH" dirty="0" smtClean="0"/>
              <a:t>Autocontrôle</a:t>
            </a:r>
            <a:endParaRPr lang="fr-CH" dirty="0"/>
          </a:p>
        </p:txBody>
      </p:sp>
      <p:sp>
        <p:nvSpPr>
          <p:cNvPr id="4" name="Sous-titre 2"/>
          <p:cNvSpPr>
            <a:spLocks noGrp="1"/>
          </p:cNvSpPr>
          <p:nvPr>
            <p:ph type="subTitle" idx="1"/>
          </p:nvPr>
        </p:nvSpPr>
        <p:spPr>
          <a:xfrm>
            <a:off x="395536" y="1844825"/>
            <a:ext cx="8424936" cy="4248472"/>
          </a:xfrm>
        </p:spPr>
        <p:txBody>
          <a:bodyPr/>
          <a:lstStyle/>
          <a:p>
            <a:pPr algn="l"/>
            <a:r>
              <a:rPr lang="fr-CH" sz="2800" dirty="0" smtClean="0"/>
              <a:t>QUESTIONNAIRE</a:t>
            </a:r>
          </a:p>
          <a:p>
            <a:pPr algn="l"/>
            <a:r>
              <a:rPr lang="fr-CH" sz="2400" dirty="0" smtClean="0">
                <a:solidFill>
                  <a:schemeClr val="tx1"/>
                </a:solidFill>
              </a:rPr>
              <a:t>8</a:t>
            </a:r>
            <a:r>
              <a:rPr lang="fr-CH" sz="2400" dirty="0">
                <a:solidFill>
                  <a:schemeClr val="tx1"/>
                </a:solidFill>
              </a:rPr>
              <a:t>. A la fin de chaque mois, l’employeur remet-il à l’</a:t>
            </a:r>
            <a:r>
              <a:rPr lang="fr-CH" sz="2400" dirty="0" err="1">
                <a:solidFill>
                  <a:schemeClr val="tx1"/>
                </a:solidFill>
              </a:rPr>
              <a:t>employé-e</a:t>
            </a:r>
            <a:r>
              <a:rPr lang="fr-CH" sz="2400" dirty="0">
                <a:solidFill>
                  <a:schemeClr val="tx1"/>
                </a:solidFill>
              </a:rPr>
              <a:t> un compteur réunissant les </a:t>
            </a:r>
            <a:r>
              <a:rPr lang="fr-CH" sz="2400" dirty="0" smtClean="0">
                <a:solidFill>
                  <a:schemeClr val="tx1"/>
                </a:solidFill>
              </a:rPr>
              <a:t>heures </a:t>
            </a:r>
            <a:r>
              <a:rPr lang="fr-CH" sz="2400" dirty="0">
                <a:solidFill>
                  <a:schemeClr val="tx1"/>
                </a:solidFill>
              </a:rPr>
              <a:t>effectuées par rapport à l’objectif (selon le taux d’activité), les heures de travail </a:t>
            </a:r>
            <a:r>
              <a:rPr lang="fr-CH" sz="2400" dirty="0" smtClean="0">
                <a:solidFill>
                  <a:schemeClr val="tx1"/>
                </a:solidFill>
              </a:rPr>
              <a:t>supplémentaire</a:t>
            </a:r>
            <a:r>
              <a:rPr lang="fr-CH" sz="2400" dirty="0">
                <a:solidFill>
                  <a:schemeClr val="tx1"/>
                </a:solidFill>
              </a:rPr>
              <a:t>, et le solde de vacances ?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o Joindre un exemple</a:t>
            </a:r>
          </a:p>
        </p:txBody>
      </p:sp>
    </p:spTree>
    <p:extLst>
      <p:ext uri="{BB962C8B-B14F-4D97-AF65-F5344CB8AC3E}">
        <p14:creationId xmlns:p14="http://schemas.microsoft.com/office/powerpoint/2010/main" val="35467649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794519"/>
          </a:xfrm>
        </p:spPr>
        <p:txBody>
          <a:bodyPr/>
          <a:lstStyle/>
          <a:p>
            <a:r>
              <a:rPr lang="fr-CH" dirty="0" smtClean="0"/>
              <a:t>Autocontrôle</a:t>
            </a:r>
            <a:endParaRPr lang="fr-CH" dirty="0"/>
          </a:p>
        </p:txBody>
      </p:sp>
      <p:sp>
        <p:nvSpPr>
          <p:cNvPr id="4" name="Sous-titre 2"/>
          <p:cNvSpPr>
            <a:spLocks noGrp="1"/>
          </p:cNvSpPr>
          <p:nvPr>
            <p:ph type="subTitle" idx="1"/>
          </p:nvPr>
        </p:nvSpPr>
        <p:spPr>
          <a:xfrm>
            <a:off x="395536" y="1844825"/>
            <a:ext cx="8424936" cy="4248472"/>
          </a:xfrm>
        </p:spPr>
        <p:txBody>
          <a:bodyPr/>
          <a:lstStyle/>
          <a:p>
            <a:pPr algn="l"/>
            <a:r>
              <a:rPr lang="fr-CH" sz="2800" dirty="0" smtClean="0"/>
              <a:t>LISTE DU PERSONNEL</a:t>
            </a:r>
            <a:endParaRPr lang="fr-CH" sz="2800" dirty="0"/>
          </a:p>
          <a:p>
            <a:pPr algn="l"/>
            <a:r>
              <a:rPr lang="fr-CH" sz="2400" dirty="0" smtClean="0">
                <a:solidFill>
                  <a:schemeClr val="tx1"/>
                </a:solidFill>
              </a:rPr>
              <a:t>Au 31 décembre de l’année précédente</a:t>
            </a:r>
          </a:p>
        </p:txBody>
      </p:sp>
    </p:spTree>
    <p:extLst>
      <p:ext uri="{BB962C8B-B14F-4D97-AF65-F5344CB8AC3E}">
        <p14:creationId xmlns:p14="http://schemas.microsoft.com/office/powerpoint/2010/main" val="2052965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794519"/>
          </a:xfrm>
        </p:spPr>
        <p:txBody>
          <a:bodyPr/>
          <a:lstStyle/>
          <a:p>
            <a:r>
              <a:rPr lang="fr-CH" dirty="0" smtClean="0"/>
              <a:t>Contrôles</a:t>
            </a:r>
            <a:endParaRPr lang="fr-CH" dirty="0"/>
          </a:p>
        </p:txBody>
      </p:sp>
      <p:sp>
        <p:nvSpPr>
          <p:cNvPr id="4" name="Sous-titre 2"/>
          <p:cNvSpPr>
            <a:spLocks noGrp="1"/>
          </p:cNvSpPr>
          <p:nvPr>
            <p:ph type="subTitle" idx="1"/>
          </p:nvPr>
        </p:nvSpPr>
        <p:spPr>
          <a:xfrm>
            <a:off x="467544" y="1919263"/>
            <a:ext cx="8208912" cy="3719537"/>
          </a:xfrm>
        </p:spPr>
        <p:txBody>
          <a:bodyPr/>
          <a:lstStyle/>
          <a:p>
            <a:pPr algn="l"/>
            <a:r>
              <a:rPr lang="fr-CH" sz="2800" dirty="0" smtClean="0"/>
              <a:t>Bases: article 1.7. CCT</a:t>
            </a:r>
          </a:p>
          <a:p>
            <a:pPr algn="l"/>
            <a:r>
              <a:rPr lang="fr-CH" sz="24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3.Toute </a:t>
            </a:r>
            <a:r>
              <a:rPr lang="fr-CH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infraction à la présente CCT peut être sanctionnée d’une amende.</a:t>
            </a:r>
          </a:p>
          <a:p>
            <a:pPr algn="l"/>
            <a:r>
              <a:rPr lang="fr-CH" sz="2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4.Un </a:t>
            </a:r>
            <a:r>
              <a:rPr lang="fr-CH" sz="2400" dirty="0">
                <a:solidFill>
                  <a:srgbClr val="000000"/>
                </a:solidFill>
                <a:latin typeface="Verdana" panose="020B0604030504040204" pitchFamily="34" charset="0"/>
              </a:rPr>
              <a:t>règlement annexé à la présente CCT détermine les modalités du contrôle </a:t>
            </a:r>
            <a:r>
              <a:rPr lang="fr-CH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et le montant des amendes.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01986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720079"/>
          </a:xfrm>
        </p:spPr>
        <p:txBody>
          <a:bodyPr/>
          <a:lstStyle/>
          <a:p>
            <a:r>
              <a:rPr lang="fr-CH" dirty="0" smtClean="0"/>
              <a:t>Autocontrôle</a:t>
            </a:r>
            <a:endParaRPr lang="fr-CH" dirty="0"/>
          </a:p>
        </p:txBody>
      </p:sp>
      <p:sp>
        <p:nvSpPr>
          <p:cNvPr id="4" name="Sous-titre 2"/>
          <p:cNvSpPr>
            <a:spLocks noGrp="1"/>
          </p:cNvSpPr>
          <p:nvPr>
            <p:ph type="subTitle" idx="1"/>
          </p:nvPr>
        </p:nvSpPr>
        <p:spPr>
          <a:xfrm>
            <a:off x="359532" y="1484784"/>
            <a:ext cx="8424936" cy="4608512"/>
          </a:xfrm>
        </p:spPr>
        <p:txBody>
          <a:bodyPr/>
          <a:lstStyle/>
          <a:p>
            <a:pPr algn="l"/>
            <a:r>
              <a:rPr lang="fr-CH" sz="2800" dirty="0" smtClean="0"/>
              <a:t>GRILLE D’AUTOCONTRÔLE</a:t>
            </a:r>
          </a:p>
          <a:p>
            <a:pPr algn="l"/>
            <a:endParaRPr lang="fr-CH" sz="280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272483"/>
              </p:ext>
            </p:extLst>
          </p:nvPr>
        </p:nvGraphicFramePr>
        <p:xfrm>
          <a:off x="467544" y="1916832"/>
          <a:ext cx="8208912" cy="4261941"/>
        </p:xfrm>
        <a:graphic>
          <a:graphicData uri="http://schemas.openxmlformats.org/drawingml/2006/table">
            <a:tbl>
              <a:tblPr/>
              <a:tblGrid>
                <a:gridCol w="432048">
                  <a:extLst>
                    <a:ext uri="{9D8B030D-6E8A-4147-A177-3AD203B41FA5}">
                      <a16:colId xmlns:a16="http://schemas.microsoft.com/office/drawing/2014/main" val="405384130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068495894"/>
                    </a:ext>
                  </a:extLst>
                </a:gridCol>
                <a:gridCol w="4474228">
                  <a:extLst>
                    <a:ext uri="{9D8B030D-6E8A-4147-A177-3AD203B41FA5}">
                      <a16:colId xmlns:a16="http://schemas.microsoft.com/office/drawing/2014/main" val="290921427"/>
                    </a:ext>
                  </a:extLst>
                </a:gridCol>
                <a:gridCol w="369770">
                  <a:extLst>
                    <a:ext uri="{9D8B030D-6E8A-4147-A177-3AD203B41FA5}">
                      <a16:colId xmlns:a16="http://schemas.microsoft.com/office/drawing/2014/main" val="3492538488"/>
                    </a:ext>
                  </a:extLst>
                </a:gridCol>
                <a:gridCol w="443724">
                  <a:extLst>
                    <a:ext uri="{9D8B030D-6E8A-4147-A177-3AD203B41FA5}">
                      <a16:colId xmlns:a16="http://schemas.microsoft.com/office/drawing/2014/main" val="275535171"/>
                    </a:ext>
                  </a:extLst>
                </a:gridCol>
                <a:gridCol w="591634">
                  <a:extLst>
                    <a:ext uri="{9D8B030D-6E8A-4147-A177-3AD203B41FA5}">
                      <a16:colId xmlns:a16="http://schemas.microsoft.com/office/drawing/2014/main" val="741118018"/>
                    </a:ext>
                  </a:extLst>
                </a:gridCol>
                <a:gridCol w="961404">
                  <a:extLst>
                    <a:ext uri="{9D8B030D-6E8A-4147-A177-3AD203B41FA5}">
                      <a16:colId xmlns:a16="http://schemas.microsoft.com/office/drawing/2014/main" val="1491666866"/>
                    </a:ext>
                  </a:extLst>
                </a:gridCol>
              </a:tblGrid>
              <a:tr h="108012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C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Articles</a:t>
                      </a:r>
                    </a:p>
                  </a:txBody>
                  <a:tcPr marL="5900" marR="5900" marT="5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Objets à contrôler</a:t>
                      </a:r>
                    </a:p>
                  </a:txBody>
                  <a:tcPr marL="5900" marR="5900" marT="5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Conforme/s</a:t>
                      </a:r>
                    </a:p>
                  </a:txBody>
                  <a:tcPr marL="5900" marR="5900" marT="590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 conforme/s</a:t>
                      </a:r>
                    </a:p>
                  </a:txBody>
                  <a:tcPr marL="5900" marR="5900" marT="590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 s'applique pas</a:t>
                      </a:r>
                    </a:p>
                  </a:txBody>
                  <a:tcPr marL="5900" marR="5900" marT="590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Documents nécessaires</a:t>
                      </a:r>
                    </a:p>
                  </a:txBody>
                  <a:tcPr marL="5900" marR="5900" marT="5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2037332"/>
                  </a:ext>
                </a:extLst>
              </a:tr>
              <a:tr h="376347"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fr-CH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Nature et début des rapports de travail</a:t>
                      </a:r>
                    </a:p>
                  </a:txBody>
                  <a:tcPr marL="5900" marR="5900" marT="590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fr-CH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d'engagements en CDD durant la période:</a:t>
                      </a:r>
                    </a:p>
                  </a:txBody>
                  <a:tcPr marL="5900" marR="5900" marT="5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5788201"/>
                  </a:ext>
                </a:extLst>
              </a:tr>
              <a:tr h="271724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fr-CH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 pointage, pour le 10 % ou maximum 10 cas, vérifier que:</a:t>
                      </a:r>
                    </a:p>
                  </a:txBody>
                  <a:tcPr marL="5900" marR="5900" marT="5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2902664"/>
                  </a:ext>
                </a:extLst>
              </a:tr>
              <a:tr h="351302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fr-CH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 Engagement    </a:t>
                      </a:r>
                    </a:p>
                  </a:txBody>
                  <a:tcPr marL="5900" marR="5900" marT="5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</a:t>
                      </a:r>
                      <a:r>
                        <a:rPr lang="fr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L’engagement précise les termes essentiels du contrat qui doivent être garantis, notamment:</a:t>
                      </a:r>
                      <a:endParaRPr lang="fr-CH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0" marR="5900" marT="5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00" marR="5900" marT="5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fr-CH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0" marR="5900" marT="5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2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fr-CH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0" marR="5900" marT="5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algn="l" fontAlgn="ctr"/>
                      <a:r>
                        <a:rPr lang="fr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Liste de base (engagements)</a:t>
                      </a:r>
                    </a:p>
                  </a:txBody>
                  <a:tcPr marL="5900" marR="5900" marT="5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4686117"/>
                  </a:ext>
                </a:extLst>
              </a:tr>
              <a:tr h="178831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la </a:t>
                      </a:r>
                      <a:r>
                        <a:rPr lang="fr-CH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date d’engagement</a:t>
                      </a:r>
                      <a:r>
                        <a:rPr lang="fr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;</a:t>
                      </a:r>
                    </a:p>
                  </a:txBody>
                  <a:tcPr marL="5900" marR="5900" marT="5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00" marR="5900" marT="5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2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fr-CH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0" marR="5900" marT="5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fr-CH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0" marR="5900" marT="5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492335"/>
                  </a:ext>
                </a:extLst>
              </a:tr>
              <a:tr h="178831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la </a:t>
                      </a:r>
                      <a:r>
                        <a:rPr lang="fr-CH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durée de l’engagement</a:t>
                      </a:r>
                      <a:r>
                        <a:rPr lang="fr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(déterminée ou indéterminée);</a:t>
                      </a:r>
                    </a:p>
                  </a:txBody>
                  <a:tcPr marL="5900" marR="5900" marT="5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00" marR="5900" marT="5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00" marR="5900" marT="5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00" marR="5900" marT="5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496357"/>
                  </a:ext>
                </a:extLst>
              </a:tr>
              <a:tr h="351302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le </a:t>
                      </a:r>
                      <a:r>
                        <a:rPr lang="fr-CH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lieu de travail</a:t>
                      </a:r>
                      <a:r>
                        <a:rPr lang="fr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(si le contrat prévoit plusieurs lieux de travail, il doit fixer le lieu de travail principal) ;</a:t>
                      </a:r>
                    </a:p>
                  </a:txBody>
                  <a:tcPr marL="5900" marR="5900" marT="5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00" marR="5900" marT="5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00" marR="5900" marT="5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00" marR="5900" marT="5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671654"/>
                  </a:ext>
                </a:extLst>
              </a:tr>
              <a:tr h="178831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la désignation de la </a:t>
                      </a:r>
                      <a:r>
                        <a:rPr lang="fr-CH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fonction</a:t>
                      </a:r>
                      <a:r>
                        <a:rPr lang="fr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;</a:t>
                      </a:r>
                    </a:p>
                  </a:txBody>
                  <a:tcPr marL="5900" marR="5900" marT="5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00" marR="5900" marT="5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00" marR="5900" marT="5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00" marR="5900" marT="5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72837"/>
                  </a:ext>
                </a:extLst>
              </a:tr>
              <a:tr h="178831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le </a:t>
                      </a:r>
                      <a:r>
                        <a:rPr lang="fr-CH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taux d’activité</a:t>
                      </a:r>
                      <a:r>
                        <a:rPr lang="fr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;</a:t>
                      </a:r>
                    </a:p>
                  </a:txBody>
                  <a:tcPr marL="5900" marR="5900" marT="5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00" marR="5900" marT="5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00" marR="5900" marT="5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00" marR="5900" marT="5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278015"/>
                  </a:ext>
                </a:extLst>
              </a:tr>
              <a:tr h="220865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le système d’</a:t>
                      </a:r>
                      <a:r>
                        <a:rPr lang="fr-CH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horaire et de planification</a:t>
                      </a:r>
                      <a:r>
                        <a:rPr lang="fr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du temps de travail ;</a:t>
                      </a:r>
                    </a:p>
                  </a:txBody>
                  <a:tcPr marL="5900" marR="5900" marT="5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00" marR="5900" marT="5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00" marR="5900" marT="5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00" marR="5900" marT="5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725871"/>
                  </a:ext>
                </a:extLst>
              </a:tr>
              <a:tr h="598420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les conditions financières (</a:t>
                      </a:r>
                      <a:r>
                        <a:rPr lang="fr-CH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collocation complète</a:t>
                      </a:r>
                      <a:r>
                        <a:rPr lang="fr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du salaire de base et son montant au taux d’activité prévu, salaire mensuel ou à l’heure) et matérielles régissant les rapports de service;</a:t>
                      </a:r>
                    </a:p>
                  </a:txBody>
                  <a:tcPr marL="5900" marR="5900" marT="5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00" marR="5900" marT="5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00" marR="5900" marT="5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00" marR="5900" marT="5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626198"/>
                  </a:ext>
                </a:extLst>
              </a:tr>
              <a:tr h="216024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les </a:t>
                      </a:r>
                      <a:r>
                        <a:rPr lang="fr-CH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conditions d’assurances</a:t>
                      </a:r>
                      <a:r>
                        <a:rPr lang="fr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et de prévoyance professionnelle;</a:t>
                      </a:r>
                    </a:p>
                  </a:txBody>
                  <a:tcPr marL="5900" marR="5900" marT="5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00" marR="5900" marT="5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00" marR="5900" marT="5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00" marR="5900" marT="5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086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68765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720079"/>
          </a:xfrm>
        </p:spPr>
        <p:txBody>
          <a:bodyPr/>
          <a:lstStyle/>
          <a:p>
            <a:r>
              <a:rPr lang="fr-CH" dirty="0" smtClean="0"/>
              <a:t>Autocontrôle</a:t>
            </a:r>
            <a:endParaRPr lang="fr-CH" dirty="0"/>
          </a:p>
        </p:txBody>
      </p:sp>
      <p:sp>
        <p:nvSpPr>
          <p:cNvPr id="4" name="Sous-titre 2"/>
          <p:cNvSpPr>
            <a:spLocks noGrp="1"/>
          </p:cNvSpPr>
          <p:nvPr>
            <p:ph type="subTitle" idx="1"/>
          </p:nvPr>
        </p:nvSpPr>
        <p:spPr>
          <a:xfrm>
            <a:off x="359532" y="1484784"/>
            <a:ext cx="8424936" cy="4608512"/>
          </a:xfrm>
        </p:spPr>
        <p:txBody>
          <a:bodyPr/>
          <a:lstStyle/>
          <a:p>
            <a:pPr algn="l"/>
            <a:r>
              <a:rPr lang="fr-CH" sz="2800" dirty="0" smtClean="0"/>
              <a:t>GRILLE D’AUTOCONTRÔLE</a:t>
            </a:r>
          </a:p>
          <a:p>
            <a:pPr algn="l"/>
            <a:endParaRPr lang="fr-CH" sz="28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749018"/>
              </p:ext>
            </p:extLst>
          </p:nvPr>
        </p:nvGraphicFramePr>
        <p:xfrm>
          <a:off x="820156" y="1916833"/>
          <a:ext cx="7784292" cy="4128276"/>
        </p:xfrm>
        <a:graphic>
          <a:graphicData uri="http://schemas.openxmlformats.org/drawingml/2006/table">
            <a:tbl>
              <a:tblPr/>
              <a:tblGrid>
                <a:gridCol w="374504">
                  <a:extLst>
                    <a:ext uri="{9D8B030D-6E8A-4147-A177-3AD203B41FA5}">
                      <a16:colId xmlns:a16="http://schemas.microsoft.com/office/drawing/2014/main" val="847585416"/>
                    </a:ext>
                  </a:extLst>
                </a:gridCol>
                <a:gridCol w="1174188">
                  <a:extLst>
                    <a:ext uri="{9D8B030D-6E8A-4147-A177-3AD203B41FA5}">
                      <a16:colId xmlns:a16="http://schemas.microsoft.com/office/drawing/2014/main" val="310008603"/>
                    </a:ext>
                  </a:extLst>
                </a:gridCol>
                <a:gridCol w="4219376">
                  <a:extLst>
                    <a:ext uri="{9D8B030D-6E8A-4147-A177-3AD203B41FA5}">
                      <a16:colId xmlns:a16="http://schemas.microsoft.com/office/drawing/2014/main" val="1653208258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18806148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73171051"/>
                    </a:ext>
                  </a:extLst>
                </a:gridCol>
                <a:gridCol w="484973">
                  <a:extLst>
                    <a:ext uri="{9D8B030D-6E8A-4147-A177-3AD203B41FA5}">
                      <a16:colId xmlns:a16="http://schemas.microsoft.com/office/drawing/2014/main" val="3454258362"/>
                    </a:ext>
                  </a:extLst>
                </a:gridCol>
                <a:gridCol w="739163">
                  <a:extLst>
                    <a:ext uri="{9D8B030D-6E8A-4147-A177-3AD203B41FA5}">
                      <a16:colId xmlns:a16="http://schemas.microsoft.com/office/drawing/2014/main" val="305594368"/>
                    </a:ext>
                  </a:extLst>
                </a:gridCol>
              </a:tblGrid>
              <a:tr h="108012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C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Articles</a:t>
                      </a:r>
                    </a:p>
                  </a:txBody>
                  <a:tcPr marL="5287" marR="5287" marT="5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Objets à contrôler</a:t>
                      </a:r>
                    </a:p>
                  </a:txBody>
                  <a:tcPr marL="5287" marR="5287" marT="5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Conforme/s</a:t>
                      </a:r>
                    </a:p>
                  </a:txBody>
                  <a:tcPr marL="5287" marR="5287" marT="528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 conforme/s</a:t>
                      </a:r>
                    </a:p>
                  </a:txBody>
                  <a:tcPr marL="5287" marR="5287" marT="528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 s'applique pas</a:t>
                      </a:r>
                    </a:p>
                  </a:txBody>
                  <a:tcPr marL="5287" marR="5287" marT="528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Documents nécessaires</a:t>
                      </a:r>
                    </a:p>
                  </a:txBody>
                  <a:tcPr marL="5287" marR="5287" marT="5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6757476"/>
                  </a:ext>
                </a:extLst>
              </a:tr>
              <a:tr h="222061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fr-CH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Nature et début des rapports de travail</a:t>
                      </a:r>
                    </a:p>
                  </a:txBody>
                  <a:tcPr marL="5287" marR="5287" marT="528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fr-C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d'engagements en CDD durant la période:</a:t>
                      </a:r>
                    </a:p>
                  </a:txBody>
                  <a:tcPr marL="5287" marR="5287" marT="5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804274"/>
                  </a:ext>
                </a:extLst>
              </a:tr>
              <a:tr h="222061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fr-C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 pointage, pour le 10 % ou maximum 10 cas, vérifier que:</a:t>
                      </a:r>
                    </a:p>
                  </a:txBody>
                  <a:tcPr marL="5287" marR="5287" marT="5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033697"/>
                  </a:ext>
                </a:extLst>
              </a:tr>
              <a:tr h="635998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fr-C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 Engagement de durée déterminée</a:t>
                      </a:r>
                    </a:p>
                  </a:txBody>
                  <a:tcPr marL="5287" marR="5287" marT="5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CH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fr-C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L’engagement de durée déterminée ne peut être conclu </a:t>
                      </a:r>
                      <a:r>
                        <a:rPr lang="fr-C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que pour assurer des missions temporaires</a:t>
                      </a:r>
                      <a:r>
                        <a:rPr lang="fr-C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en particulier pour assurer le remplacement du titulaire d’un poste ou lorsqu’un poste est créé pour accomplir une mission particulière limitée dans le temps.</a:t>
                      </a:r>
                    </a:p>
                  </a:txBody>
                  <a:tcPr marL="5287" marR="5287" marT="5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87" marR="5287" marT="5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87" marR="5287" marT="5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87" marR="5287" marT="5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fr-CH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Liste de base</a:t>
                      </a:r>
                    </a:p>
                  </a:txBody>
                  <a:tcPr marL="5287" marR="5287" marT="5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033373"/>
                  </a:ext>
                </a:extLst>
              </a:tr>
              <a:tr h="422679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CH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fr-C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L’engagement de durée déterminée est d’</a:t>
                      </a:r>
                      <a:r>
                        <a:rPr lang="fr-C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 maximum 12 mois</a:t>
                      </a:r>
                      <a:r>
                        <a:rPr lang="fr-C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 Il peut être reconduit une fois pour une durée de 12 mois au maximum.</a:t>
                      </a:r>
                    </a:p>
                  </a:txBody>
                  <a:tcPr marL="5287" marR="5287" marT="5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fr-CH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7" marR="5287" marT="5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87" marR="5287" marT="5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87" marR="5287" marT="5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5439499"/>
                  </a:ext>
                </a:extLst>
              </a:tr>
              <a:tr h="586875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CH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fr-C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 le contrat de durée déterminée est </a:t>
                      </a:r>
                      <a:r>
                        <a:rPr lang="fr-C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reconduit pour une troisième période, il est considéré comme un contrat de durée indéterminée</a:t>
                      </a:r>
                      <a:r>
                        <a:rPr lang="fr-C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5287" marR="5287" marT="5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fr-CH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7" marR="5287" marT="5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87" marR="5287" marT="5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87" marR="5287" marT="5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4586690"/>
                  </a:ext>
                </a:extLst>
              </a:tr>
              <a:tr h="833105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CH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r>
                        <a:rPr lang="fr-C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 terme du second contrat de durée déterminée consécutif et pour autant qu’un contrat de durée indéterminée n’ait pas été conclu, un nouveau contrat de durée déterminée ne peut être conclu</a:t>
                      </a:r>
                      <a:r>
                        <a:rPr lang="fr-C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avant l’écoulement d’une période de 12 mois</a:t>
                      </a:r>
                      <a:r>
                        <a:rPr lang="fr-C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5287" marR="5287" marT="5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87" marR="5287" marT="5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87" marR="5287" marT="5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87" marR="5287" marT="5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5380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9962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794519"/>
          </a:xfrm>
        </p:spPr>
        <p:txBody>
          <a:bodyPr/>
          <a:lstStyle/>
          <a:p>
            <a:r>
              <a:rPr lang="fr-CH" dirty="0" smtClean="0"/>
              <a:t>Autocontrôle</a:t>
            </a:r>
            <a:endParaRPr lang="fr-CH" dirty="0"/>
          </a:p>
        </p:txBody>
      </p:sp>
      <p:sp>
        <p:nvSpPr>
          <p:cNvPr id="4" name="Sous-titre 2"/>
          <p:cNvSpPr>
            <a:spLocks noGrp="1"/>
          </p:cNvSpPr>
          <p:nvPr>
            <p:ph type="subTitle" idx="1"/>
          </p:nvPr>
        </p:nvSpPr>
        <p:spPr>
          <a:xfrm>
            <a:off x="395536" y="1919263"/>
            <a:ext cx="8424936" cy="3719537"/>
          </a:xfrm>
        </p:spPr>
        <p:txBody>
          <a:bodyPr/>
          <a:lstStyle/>
          <a:p>
            <a:pPr algn="l"/>
            <a:r>
              <a:rPr lang="fr-CH" sz="2800" dirty="0"/>
              <a:t>RÈGLEMENT DES CONTROLES DE LA CCT SANTÉ </a:t>
            </a:r>
            <a:r>
              <a:rPr lang="fr-CH" sz="2800" dirty="0" smtClean="0"/>
              <a:t>21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Déroulement de l’autocontrôle </a:t>
            </a:r>
          </a:p>
          <a:p>
            <a:pPr algn="l"/>
            <a:r>
              <a:rPr lang="fr-CH" sz="2400" dirty="0" smtClean="0">
                <a:solidFill>
                  <a:schemeClr val="tx1"/>
                </a:solidFill>
              </a:rPr>
              <a:t>2 </a:t>
            </a:r>
            <a:r>
              <a:rPr lang="fr-CH" sz="2400" dirty="0">
                <a:solidFill>
                  <a:schemeClr val="tx1"/>
                </a:solidFill>
              </a:rPr>
              <a:t>Les documents doivent parvenir au chef de projet RH, dans le </a:t>
            </a:r>
            <a:r>
              <a:rPr lang="fr-CH" sz="2400" b="1" dirty="0">
                <a:solidFill>
                  <a:srgbClr val="FF0000"/>
                </a:solidFill>
              </a:rPr>
              <a:t>courant du 1er </a:t>
            </a:r>
            <a:r>
              <a:rPr lang="fr-CH" sz="2400" b="1" dirty="0" smtClean="0">
                <a:solidFill>
                  <a:srgbClr val="FF0000"/>
                </a:solidFill>
              </a:rPr>
              <a:t>trimestre </a:t>
            </a:r>
            <a:r>
              <a:rPr lang="fr-CH" sz="2400" b="1" dirty="0">
                <a:solidFill>
                  <a:srgbClr val="FF0000"/>
                </a:solidFill>
              </a:rPr>
              <a:t>de l’année qui suit (jusqu’au 31 mars)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3 La Commission paritaire met à disposition des institutions une grille pour </a:t>
            </a:r>
            <a:r>
              <a:rPr lang="fr-CH" sz="2400" dirty="0" smtClean="0">
                <a:solidFill>
                  <a:schemeClr val="tx1"/>
                </a:solidFill>
              </a:rPr>
              <a:t>l’autocontrôle</a:t>
            </a:r>
            <a:endParaRPr lang="fr-CH" sz="2400" dirty="0">
              <a:solidFill>
                <a:schemeClr val="tx1"/>
              </a:solidFill>
            </a:endParaRPr>
          </a:p>
          <a:p>
            <a:pPr algn="l"/>
            <a:endParaRPr lang="fr-CH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4973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794519"/>
          </a:xfrm>
        </p:spPr>
        <p:txBody>
          <a:bodyPr/>
          <a:lstStyle/>
          <a:p>
            <a:r>
              <a:rPr lang="fr-CH" dirty="0" smtClean="0"/>
              <a:t>Autocontrôle</a:t>
            </a:r>
            <a:endParaRPr lang="fr-CH" dirty="0"/>
          </a:p>
        </p:txBody>
      </p:sp>
      <p:sp>
        <p:nvSpPr>
          <p:cNvPr id="4" name="Sous-titre 2"/>
          <p:cNvSpPr>
            <a:spLocks noGrp="1"/>
          </p:cNvSpPr>
          <p:nvPr>
            <p:ph type="subTitle" idx="1"/>
          </p:nvPr>
        </p:nvSpPr>
        <p:spPr>
          <a:xfrm>
            <a:off x="467544" y="1919263"/>
            <a:ext cx="8208912" cy="3719537"/>
          </a:xfrm>
        </p:spPr>
        <p:txBody>
          <a:bodyPr/>
          <a:lstStyle/>
          <a:p>
            <a:pPr algn="l"/>
            <a:r>
              <a:rPr lang="fr-CH" sz="2800" dirty="0"/>
              <a:t>RÈGLEMENT DES CONTROLES DE LA CCT SANTÉ </a:t>
            </a:r>
            <a:r>
              <a:rPr lang="fr-CH" sz="2800" dirty="0" smtClean="0"/>
              <a:t>21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Sanction 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1 Si le résultat de l’autocontrôle ne lui est pas remis dans le délai imparti, la </a:t>
            </a:r>
            <a:r>
              <a:rPr lang="fr-CH" sz="2400" dirty="0" smtClean="0">
                <a:solidFill>
                  <a:schemeClr val="tx1"/>
                </a:solidFill>
              </a:rPr>
              <a:t>Commission </a:t>
            </a:r>
            <a:r>
              <a:rPr lang="fr-CH" sz="2400" dirty="0">
                <a:solidFill>
                  <a:schemeClr val="tx1"/>
                </a:solidFill>
              </a:rPr>
              <a:t>paritaire peut infliger une amende à l’institution.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2 En fonction du résultat de l’autocontrôle, la Commission paritaire peut décider de </a:t>
            </a:r>
            <a:r>
              <a:rPr lang="fr-CH" sz="2400" dirty="0" smtClean="0">
                <a:solidFill>
                  <a:schemeClr val="tx1"/>
                </a:solidFill>
              </a:rPr>
              <a:t>diligenter </a:t>
            </a:r>
            <a:r>
              <a:rPr lang="fr-CH" sz="2400" dirty="0">
                <a:solidFill>
                  <a:schemeClr val="tx1"/>
                </a:solidFill>
              </a:rPr>
              <a:t>un contrôle. </a:t>
            </a:r>
          </a:p>
          <a:p>
            <a:pPr algn="l"/>
            <a:endParaRPr lang="fr-CH" sz="2800" dirty="0"/>
          </a:p>
        </p:txBody>
      </p:sp>
    </p:spTree>
    <p:extLst>
      <p:ext uri="{BB962C8B-B14F-4D97-AF65-F5344CB8AC3E}">
        <p14:creationId xmlns:p14="http://schemas.microsoft.com/office/powerpoint/2010/main" val="2258069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794519"/>
          </a:xfrm>
        </p:spPr>
        <p:txBody>
          <a:bodyPr/>
          <a:lstStyle/>
          <a:p>
            <a:r>
              <a:rPr lang="fr-CH" dirty="0" smtClean="0"/>
              <a:t>Contrôles</a:t>
            </a:r>
            <a:endParaRPr lang="fr-CH" dirty="0"/>
          </a:p>
        </p:txBody>
      </p:sp>
      <p:sp>
        <p:nvSpPr>
          <p:cNvPr id="4" name="Sous-titre 2"/>
          <p:cNvSpPr>
            <a:spLocks noGrp="1"/>
          </p:cNvSpPr>
          <p:nvPr>
            <p:ph type="subTitle" idx="1"/>
          </p:nvPr>
        </p:nvSpPr>
        <p:spPr>
          <a:xfrm>
            <a:off x="467544" y="1919263"/>
            <a:ext cx="8208912" cy="3719537"/>
          </a:xfrm>
        </p:spPr>
        <p:txBody>
          <a:bodyPr/>
          <a:lstStyle/>
          <a:p>
            <a:pPr algn="l"/>
            <a:r>
              <a:rPr lang="fr-CH" sz="2800" dirty="0"/>
              <a:t>RÈGLEMENT DES CONTROLES DE LA CCT </a:t>
            </a:r>
            <a:r>
              <a:rPr lang="fr-CH" sz="2800" dirty="0" smtClean="0"/>
              <a:t>SANTÉ 21</a:t>
            </a:r>
            <a:endParaRPr lang="fr-CH" sz="2800" dirty="0"/>
          </a:p>
          <a:p>
            <a:pPr algn="l"/>
            <a:r>
              <a:rPr lang="fr-CH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 </a:t>
            </a:r>
            <a:r>
              <a:rPr lang="fr-CH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contrôle porte sur les chapitres 2, 3, 4 et 5 de la CCT : </a:t>
            </a:r>
            <a:endParaRPr lang="fr-CH" sz="24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CH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 </a:t>
            </a:r>
            <a:r>
              <a:rPr lang="fr-CH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Nature et début des rapports de travail,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CH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 </a:t>
            </a:r>
            <a:r>
              <a:rPr lang="fr-CH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Fin des rapports de travail, </a:t>
            </a:r>
            <a:endParaRPr lang="fr-CH" sz="24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CH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 </a:t>
            </a:r>
            <a:r>
              <a:rPr lang="fr-CH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Durée du travail, vacances, congés </a:t>
            </a:r>
            <a:endParaRPr lang="fr-CH" sz="24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CH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 </a:t>
            </a:r>
            <a:r>
              <a:rPr lang="fr-CH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Rémunération </a:t>
            </a:r>
          </a:p>
        </p:txBody>
      </p:sp>
    </p:spTree>
    <p:extLst>
      <p:ext uri="{BB962C8B-B14F-4D97-AF65-F5344CB8AC3E}">
        <p14:creationId xmlns:p14="http://schemas.microsoft.com/office/powerpoint/2010/main" val="182116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794519"/>
          </a:xfrm>
        </p:spPr>
        <p:txBody>
          <a:bodyPr/>
          <a:lstStyle/>
          <a:p>
            <a:r>
              <a:rPr lang="fr-CH" dirty="0" smtClean="0"/>
              <a:t>Contrôles</a:t>
            </a:r>
            <a:endParaRPr lang="fr-CH" dirty="0"/>
          </a:p>
        </p:txBody>
      </p:sp>
      <p:sp>
        <p:nvSpPr>
          <p:cNvPr id="4" name="Sous-titre 2"/>
          <p:cNvSpPr>
            <a:spLocks noGrp="1"/>
          </p:cNvSpPr>
          <p:nvPr>
            <p:ph type="subTitle" idx="1"/>
          </p:nvPr>
        </p:nvSpPr>
        <p:spPr>
          <a:xfrm>
            <a:off x="467544" y="1919263"/>
            <a:ext cx="8424936" cy="4102025"/>
          </a:xfrm>
        </p:spPr>
        <p:txBody>
          <a:bodyPr/>
          <a:lstStyle/>
          <a:p>
            <a:pPr algn="l"/>
            <a:r>
              <a:rPr lang="fr-CH" sz="2800" dirty="0"/>
              <a:t>RÈGLEMENT DES CONTROLES DE LA CCT SANTÉ </a:t>
            </a:r>
            <a:r>
              <a:rPr lang="fr-CH" sz="2800" dirty="0" smtClean="0"/>
              <a:t>21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Périodicité 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1 Le contrôle est effectué au moins une fois par institution et par durée de validité </a:t>
            </a:r>
            <a:r>
              <a:rPr lang="fr-CH" sz="2400" dirty="0" smtClean="0">
                <a:solidFill>
                  <a:schemeClr val="tx1"/>
                </a:solidFill>
              </a:rPr>
              <a:t>de </a:t>
            </a:r>
            <a:r>
              <a:rPr lang="fr-CH" sz="2400" dirty="0">
                <a:solidFill>
                  <a:schemeClr val="tx1"/>
                </a:solidFill>
              </a:rPr>
              <a:t>la CCT.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2 La Commission paritaire peut, en tout temps, et sur la base d’indices suffisants, </a:t>
            </a:r>
            <a:r>
              <a:rPr lang="fr-CH" sz="2400" dirty="0" smtClean="0">
                <a:solidFill>
                  <a:schemeClr val="tx1"/>
                </a:solidFill>
              </a:rPr>
              <a:t>diligenter </a:t>
            </a:r>
            <a:r>
              <a:rPr lang="fr-CH" sz="2400" dirty="0">
                <a:solidFill>
                  <a:schemeClr val="tx1"/>
                </a:solidFill>
              </a:rPr>
              <a:t>un-des </a:t>
            </a:r>
            <a:r>
              <a:rPr lang="fr-CH" sz="2400" dirty="0" err="1">
                <a:solidFill>
                  <a:schemeClr val="tx1"/>
                </a:solidFill>
              </a:rPr>
              <a:t>contrôle-s</a:t>
            </a:r>
            <a:r>
              <a:rPr lang="fr-CH" sz="2400" dirty="0">
                <a:solidFill>
                  <a:schemeClr val="tx1"/>
                </a:solidFill>
              </a:rPr>
              <a:t> </a:t>
            </a:r>
            <a:r>
              <a:rPr lang="fr-CH" sz="2400" dirty="0" err="1">
                <a:solidFill>
                  <a:schemeClr val="tx1"/>
                </a:solidFill>
              </a:rPr>
              <a:t>supplémentaire-s</a:t>
            </a:r>
            <a:r>
              <a:rPr lang="fr-CH" sz="2400" dirty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fr-CH" sz="2400" b="1" dirty="0">
                <a:solidFill>
                  <a:schemeClr val="tx1"/>
                </a:solidFill>
              </a:rPr>
              <a:t>3 Les institutions procèdent chaque année à un autocontrôle.</a:t>
            </a:r>
          </a:p>
        </p:txBody>
      </p:sp>
    </p:spTree>
    <p:extLst>
      <p:ext uri="{BB962C8B-B14F-4D97-AF65-F5344CB8AC3E}">
        <p14:creationId xmlns:p14="http://schemas.microsoft.com/office/powerpoint/2010/main" val="275508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794519"/>
          </a:xfrm>
        </p:spPr>
        <p:txBody>
          <a:bodyPr/>
          <a:lstStyle/>
          <a:p>
            <a:r>
              <a:rPr lang="fr-CH" dirty="0" smtClean="0"/>
              <a:t>Contrôles</a:t>
            </a:r>
            <a:endParaRPr lang="fr-CH" dirty="0"/>
          </a:p>
        </p:txBody>
      </p:sp>
      <p:sp>
        <p:nvSpPr>
          <p:cNvPr id="4" name="Sous-titre 2"/>
          <p:cNvSpPr>
            <a:spLocks noGrp="1"/>
          </p:cNvSpPr>
          <p:nvPr>
            <p:ph type="subTitle" idx="1"/>
          </p:nvPr>
        </p:nvSpPr>
        <p:spPr>
          <a:xfrm>
            <a:off x="467544" y="1919263"/>
            <a:ext cx="8208912" cy="3719537"/>
          </a:xfrm>
        </p:spPr>
        <p:txBody>
          <a:bodyPr/>
          <a:lstStyle/>
          <a:p>
            <a:pPr algn="l"/>
            <a:r>
              <a:rPr lang="fr-CH" sz="2800" dirty="0"/>
              <a:t>RÈGLEMENT DES CONTROLES DE LA CCT SANTÉ </a:t>
            </a:r>
            <a:r>
              <a:rPr lang="fr-CH" sz="2800" dirty="0" smtClean="0"/>
              <a:t>21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Direction de l’institution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1 La direction fournit toutes les données requises et met à disposition les ressources </a:t>
            </a:r>
            <a:r>
              <a:rPr lang="fr-CH" sz="2400" dirty="0" smtClean="0">
                <a:solidFill>
                  <a:schemeClr val="tx1"/>
                </a:solidFill>
              </a:rPr>
              <a:t>nécessaires </a:t>
            </a:r>
            <a:r>
              <a:rPr lang="fr-CH" sz="2400" dirty="0">
                <a:solidFill>
                  <a:schemeClr val="tx1"/>
                </a:solidFill>
              </a:rPr>
              <a:t>au bon déroulement du contrôle.</a:t>
            </a:r>
          </a:p>
          <a:p>
            <a:pPr algn="l"/>
            <a:r>
              <a:rPr lang="fr-CH" sz="2400" b="1" dirty="0">
                <a:solidFill>
                  <a:schemeClr val="tx1"/>
                </a:solidFill>
              </a:rPr>
              <a:t>2 Au moins une fois par année, la direction procède à l’autocontrôle de son </a:t>
            </a:r>
            <a:r>
              <a:rPr lang="fr-CH" sz="2400" b="1" dirty="0" smtClean="0">
                <a:solidFill>
                  <a:schemeClr val="tx1"/>
                </a:solidFill>
              </a:rPr>
              <a:t>institution </a:t>
            </a:r>
            <a:r>
              <a:rPr lang="fr-CH" sz="2400" b="1" dirty="0">
                <a:solidFill>
                  <a:schemeClr val="tx1"/>
                </a:solidFill>
              </a:rPr>
              <a:t>et informe la Commission paritaire de son résultat. </a:t>
            </a:r>
          </a:p>
          <a:p>
            <a:pPr algn="l"/>
            <a:endParaRPr lang="fr-CH" sz="2800" dirty="0"/>
          </a:p>
        </p:txBody>
      </p:sp>
    </p:spTree>
    <p:extLst>
      <p:ext uri="{BB962C8B-B14F-4D97-AF65-F5344CB8AC3E}">
        <p14:creationId xmlns:p14="http://schemas.microsoft.com/office/powerpoint/2010/main" val="318420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794519"/>
          </a:xfrm>
        </p:spPr>
        <p:txBody>
          <a:bodyPr/>
          <a:lstStyle/>
          <a:p>
            <a:r>
              <a:rPr lang="fr-CH" dirty="0" smtClean="0"/>
              <a:t>Contrôle régulier</a:t>
            </a:r>
            <a:endParaRPr lang="fr-CH" dirty="0"/>
          </a:p>
        </p:txBody>
      </p:sp>
      <p:sp>
        <p:nvSpPr>
          <p:cNvPr id="4" name="Sous-titre 2"/>
          <p:cNvSpPr>
            <a:spLocks noGrp="1"/>
          </p:cNvSpPr>
          <p:nvPr>
            <p:ph type="subTitle" idx="1"/>
          </p:nvPr>
        </p:nvSpPr>
        <p:spPr>
          <a:xfrm>
            <a:off x="467544" y="1919263"/>
            <a:ext cx="8208912" cy="3719537"/>
          </a:xfrm>
        </p:spPr>
        <p:txBody>
          <a:bodyPr/>
          <a:lstStyle/>
          <a:p>
            <a:pPr algn="l"/>
            <a:r>
              <a:rPr lang="fr-CH" sz="2800" dirty="0"/>
              <a:t>RÈGLEMENT DES CONTROLES DE LA CCT SANTÉ </a:t>
            </a:r>
            <a:r>
              <a:rPr lang="fr-CH" sz="2800" dirty="0" smtClean="0"/>
              <a:t>21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Travaux préparatoires 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1 La commission paritaire informe l'institution deux mois à l’avance de la date </a:t>
            </a:r>
            <a:r>
              <a:rPr lang="fr-CH" sz="2400" dirty="0" smtClean="0">
                <a:solidFill>
                  <a:schemeClr val="tx1"/>
                </a:solidFill>
              </a:rPr>
              <a:t>prévue </a:t>
            </a:r>
            <a:r>
              <a:rPr lang="fr-CH" sz="2400" dirty="0">
                <a:solidFill>
                  <a:schemeClr val="tx1"/>
                </a:solidFill>
              </a:rPr>
              <a:t>pour le contrôle régulier.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2 Le chef de projet RH transmet à l’institution une check-list des informations et </a:t>
            </a:r>
            <a:r>
              <a:rPr lang="fr-CH" sz="2400" dirty="0" smtClean="0">
                <a:solidFill>
                  <a:schemeClr val="tx1"/>
                </a:solidFill>
              </a:rPr>
              <a:t>documents </a:t>
            </a:r>
            <a:r>
              <a:rPr lang="fr-CH" sz="2400" dirty="0">
                <a:solidFill>
                  <a:schemeClr val="tx1"/>
                </a:solidFill>
              </a:rPr>
              <a:t>à lui fournir.</a:t>
            </a:r>
          </a:p>
          <a:p>
            <a:pPr algn="l"/>
            <a:endParaRPr lang="fr-CH" sz="2800" dirty="0"/>
          </a:p>
        </p:txBody>
      </p:sp>
    </p:spTree>
    <p:extLst>
      <p:ext uri="{BB962C8B-B14F-4D97-AF65-F5344CB8AC3E}">
        <p14:creationId xmlns:p14="http://schemas.microsoft.com/office/powerpoint/2010/main" val="344417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794519"/>
          </a:xfrm>
        </p:spPr>
        <p:txBody>
          <a:bodyPr/>
          <a:lstStyle/>
          <a:p>
            <a:r>
              <a:rPr lang="fr-CH" dirty="0" smtClean="0"/>
              <a:t>Contrôle régulier</a:t>
            </a:r>
            <a:endParaRPr lang="fr-CH" dirty="0"/>
          </a:p>
        </p:txBody>
      </p:sp>
      <p:sp>
        <p:nvSpPr>
          <p:cNvPr id="4" name="Sous-titre 2"/>
          <p:cNvSpPr>
            <a:spLocks noGrp="1"/>
          </p:cNvSpPr>
          <p:nvPr>
            <p:ph type="subTitle" idx="1"/>
          </p:nvPr>
        </p:nvSpPr>
        <p:spPr>
          <a:xfrm>
            <a:off x="467544" y="1919263"/>
            <a:ext cx="8208912" cy="3719537"/>
          </a:xfrm>
        </p:spPr>
        <p:txBody>
          <a:bodyPr/>
          <a:lstStyle/>
          <a:p>
            <a:pPr algn="l"/>
            <a:r>
              <a:rPr lang="fr-CH" sz="2800" dirty="0" smtClean="0"/>
              <a:t>Check-list – contrôle régulier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CH" sz="2400" dirty="0">
                <a:solidFill>
                  <a:schemeClr val="tx1"/>
                </a:solidFill>
              </a:rPr>
              <a:t>Une liste des collaborateurs soumis à la </a:t>
            </a:r>
            <a:r>
              <a:rPr lang="fr-CH" sz="2400" dirty="0" smtClean="0">
                <a:solidFill>
                  <a:schemeClr val="tx1"/>
                </a:solidFill>
              </a:rPr>
              <a:t>CCT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CH" sz="2400" dirty="0">
                <a:solidFill>
                  <a:schemeClr val="tx1"/>
                </a:solidFill>
              </a:rPr>
              <a:t>Une information permettant au contrôleur de comprendre le système de planification </a:t>
            </a:r>
            <a:r>
              <a:rPr lang="fr-CH" sz="2400" dirty="0" smtClean="0">
                <a:solidFill>
                  <a:schemeClr val="tx1"/>
                </a:solidFill>
              </a:rPr>
              <a:t>utilisé avec les </a:t>
            </a:r>
            <a:r>
              <a:rPr lang="fr-CH" sz="2400" dirty="0">
                <a:solidFill>
                  <a:schemeClr val="tx1"/>
                </a:solidFill>
              </a:rPr>
              <a:t>types </a:t>
            </a:r>
            <a:r>
              <a:rPr lang="fr-CH" sz="2400" dirty="0" smtClean="0">
                <a:solidFill>
                  <a:schemeClr val="tx1"/>
                </a:solidFill>
              </a:rPr>
              <a:t>d’horaires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CH" sz="2400" dirty="0" smtClean="0">
                <a:solidFill>
                  <a:schemeClr val="tx1"/>
                </a:solidFill>
              </a:rPr>
              <a:t>Un questionnaire </a:t>
            </a:r>
            <a:r>
              <a:rPr lang="fr-CH" sz="2400" dirty="0">
                <a:solidFill>
                  <a:schemeClr val="tx1"/>
                </a:solidFill>
              </a:rPr>
              <a:t>à renseigner avant le </a:t>
            </a:r>
            <a:r>
              <a:rPr lang="fr-CH" sz="2400" dirty="0" smtClean="0">
                <a:solidFill>
                  <a:schemeClr val="tx1"/>
                </a:solidFill>
              </a:rPr>
              <a:t>contrôle (suppressions </a:t>
            </a:r>
            <a:r>
              <a:rPr lang="fr-CH" sz="2400" dirty="0">
                <a:solidFill>
                  <a:schemeClr val="tx1"/>
                </a:solidFill>
              </a:rPr>
              <a:t>de </a:t>
            </a:r>
            <a:r>
              <a:rPr lang="fr-CH" sz="2400" dirty="0" smtClean="0">
                <a:solidFill>
                  <a:schemeClr val="tx1"/>
                </a:solidFill>
              </a:rPr>
              <a:t>postes, résiliations </a:t>
            </a:r>
            <a:r>
              <a:rPr lang="fr-CH" sz="2400" dirty="0">
                <a:solidFill>
                  <a:schemeClr val="tx1"/>
                </a:solidFill>
              </a:rPr>
              <a:t>de contrat d’employés en </a:t>
            </a:r>
            <a:r>
              <a:rPr lang="fr-CH" sz="2400" dirty="0" smtClean="0">
                <a:solidFill>
                  <a:schemeClr val="tx1"/>
                </a:solidFill>
              </a:rPr>
              <a:t>incapacité)</a:t>
            </a:r>
            <a:endParaRPr lang="fr-CH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CH" sz="2400" dirty="0">
                <a:solidFill>
                  <a:schemeClr val="tx1"/>
                </a:solidFill>
              </a:rPr>
              <a:t>Documents à tenir à disposition lors du </a:t>
            </a:r>
            <a:r>
              <a:rPr lang="fr-CH" sz="2400" dirty="0" smtClean="0">
                <a:solidFill>
                  <a:schemeClr val="tx1"/>
                </a:solidFill>
              </a:rPr>
              <a:t>contrôle: dossiers </a:t>
            </a:r>
            <a:r>
              <a:rPr lang="fr-CH" sz="2400" dirty="0">
                <a:solidFill>
                  <a:schemeClr val="tx1"/>
                </a:solidFill>
              </a:rPr>
              <a:t>du </a:t>
            </a:r>
            <a:r>
              <a:rPr lang="fr-CH" sz="2400" dirty="0" smtClean="0">
                <a:solidFill>
                  <a:schemeClr val="tx1"/>
                </a:solidFill>
              </a:rPr>
              <a:t>personnel, </a:t>
            </a:r>
            <a:r>
              <a:rPr lang="fr-CH" sz="2400" b="1" dirty="0" smtClean="0">
                <a:solidFill>
                  <a:schemeClr val="tx1"/>
                </a:solidFill>
              </a:rPr>
              <a:t>documents </a:t>
            </a:r>
            <a:r>
              <a:rPr lang="fr-CH" sz="2400" b="1" dirty="0">
                <a:solidFill>
                  <a:schemeClr val="tx1"/>
                </a:solidFill>
              </a:rPr>
              <a:t>de </a:t>
            </a:r>
            <a:r>
              <a:rPr lang="fr-CH" sz="2400" b="1" dirty="0" smtClean="0">
                <a:solidFill>
                  <a:schemeClr val="tx1"/>
                </a:solidFill>
              </a:rPr>
              <a:t>planification</a:t>
            </a:r>
            <a:r>
              <a:rPr lang="fr-CH" sz="2400" dirty="0" smtClean="0">
                <a:solidFill>
                  <a:schemeClr val="tx1"/>
                </a:solidFill>
              </a:rPr>
              <a:t>, fiches </a:t>
            </a:r>
            <a:r>
              <a:rPr lang="fr-CH" sz="2400" dirty="0">
                <a:solidFill>
                  <a:schemeClr val="tx1"/>
                </a:solidFill>
              </a:rPr>
              <a:t>de </a:t>
            </a:r>
            <a:r>
              <a:rPr lang="fr-CH" sz="2400" dirty="0" smtClean="0">
                <a:solidFill>
                  <a:schemeClr val="tx1"/>
                </a:solidFill>
              </a:rPr>
              <a:t>salaire, liste </a:t>
            </a:r>
            <a:r>
              <a:rPr lang="fr-CH" sz="2400" dirty="0">
                <a:solidFill>
                  <a:schemeClr val="tx1"/>
                </a:solidFill>
              </a:rPr>
              <a:t>du personnel effectuant des inconvénients de </a:t>
            </a:r>
            <a:r>
              <a:rPr lang="fr-CH" sz="2400" dirty="0" smtClean="0">
                <a:solidFill>
                  <a:schemeClr val="tx1"/>
                </a:solidFill>
              </a:rPr>
              <a:t>service</a:t>
            </a:r>
            <a:endParaRPr lang="fr-CH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55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794519"/>
          </a:xfrm>
        </p:spPr>
        <p:txBody>
          <a:bodyPr/>
          <a:lstStyle/>
          <a:p>
            <a:r>
              <a:rPr lang="fr-CH" dirty="0" smtClean="0"/>
              <a:t>Contrôle régulier</a:t>
            </a:r>
            <a:endParaRPr lang="fr-CH" dirty="0"/>
          </a:p>
        </p:txBody>
      </p:sp>
      <p:sp>
        <p:nvSpPr>
          <p:cNvPr id="4" name="Sous-titre 2"/>
          <p:cNvSpPr>
            <a:spLocks noGrp="1"/>
          </p:cNvSpPr>
          <p:nvPr>
            <p:ph type="subTitle" idx="1"/>
          </p:nvPr>
        </p:nvSpPr>
        <p:spPr>
          <a:xfrm>
            <a:off x="467544" y="1919263"/>
            <a:ext cx="8208912" cy="3719537"/>
          </a:xfrm>
        </p:spPr>
        <p:txBody>
          <a:bodyPr/>
          <a:lstStyle/>
          <a:p>
            <a:pPr algn="l"/>
            <a:r>
              <a:rPr lang="fr-CH" sz="2800" dirty="0"/>
              <a:t>RÈGLEMENT DES CONTROLES DE LA CCT SANTÉ </a:t>
            </a:r>
            <a:r>
              <a:rPr lang="fr-CH" sz="2800" dirty="0" smtClean="0"/>
              <a:t>21</a:t>
            </a:r>
            <a:endParaRPr lang="fr-CH" sz="2800" dirty="0"/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Contrôle 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1 Sur la base des documents transmis par l’institution et des informations qu’elle lui </a:t>
            </a:r>
            <a:r>
              <a:rPr lang="fr-CH" sz="2400" dirty="0" smtClean="0">
                <a:solidFill>
                  <a:schemeClr val="tx1"/>
                </a:solidFill>
              </a:rPr>
              <a:t>fournit</a:t>
            </a:r>
            <a:r>
              <a:rPr lang="fr-CH" sz="2400" dirty="0">
                <a:solidFill>
                  <a:schemeClr val="tx1"/>
                </a:solidFill>
              </a:rPr>
              <a:t>, le chef de projet RH procède à un contrôle par sondages. 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2 En cas d’</a:t>
            </a:r>
            <a:r>
              <a:rPr lang="fr-CH" sz="2400" dirty="0" err="1">
                <a:solidFill>
                  <a:schemeClr val="tx1"/>
                </a:solidFill>
              </a:rPr>
              <a:t>anomalie-s</a:t>
            </a:r>
            <a:r>
              <a:rPr lang="fr-CH" sz="2400" dirty="0">
                <a:solidFill>
                  <a:schemeClr val="tx1"/>
                </a:solidFill>
              </a:rPr>
              <a:t>, il peut procéder à un contrôle élargi, voire à un contrôle </a:t>
            </a:r>
            <a:r>
              <a:rPr lang="fr-CH" sz="2400" dirty="0" smtClean="0">
                <a:solidFill>
                  <a:schemeClr val="tx1"/>
                </a:solidFill>
              </a:rPr>
              <a:t>exhaustif</a:t>
            </a:r>
            <a:r>
              <a:rPr lang="fr-CH" sz="2400" dirty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fr-CH" sz="2400" dirty="0">
                <a:solidFill>
                  <a:schemeClr val="tx1"/>
                </a:solidFill>
              </a:rPr>
              <a:t>3 Le chef de projet RH utilise la grille de contrôle annexée au présent règlement, </a:t>
            </a:r>
            <a:r>
              <a:rPr lang="fr-CH" sz="2400" dirty="0" smtClean="0">
                <a:solidFill>
                  <a:schemeClr val="tx1"/>
                </a:solidFill>
              </a:rPr>
              <a:t>validée </a:t>
            </a:r>
            <a:r>
              <a:rPr lang="fr-CH" sz="2400" dirty="0">
                <a:solidFill>
                  <a:schemeClr val="tx1"/>
                </a:solidFill>
              </a:rPr>
              <a:t>par la Commission faîtière.</a:t>
            </a:r>
          </a:p>
          <a:p>
            <a:pPr algn="l"/>
            <a:endParaRPr lang="fr-CH" sz="2800" dirty="0"/>
          </a:p>
        </p:txBody>
      </p:sp>
    </p:spTree>
    <p:extLst>
      <p:ext uri="{BB962C8B-B14F-4D97-AF65-F5344CB8AC3E}">
        <p14:creationId xmlns:p14="http://schemas.microsoft.com/office/powerpoint/2010/main" val="87064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10771</TotalTime>
  <Words>2407</Words>
  <Application>Microsoft Office PowerPoint</Application>
  <PresentationFormat>Affichage à l'écran (4:3)</PresentationFormat>
  <Paragraphs>310</Paragraphs>
  <Slides>33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4</vt:i4>
      </vt:variant>
      <vt:variant>
        <vt:lpstr>Titres des diapositives</vt:lpstr>
      </vt:variant>
      <vt:variant>
        <vt:i4>33</vt:i4>
      </vt:variant>
    </vt:vector>
  </HeadingPairs>
  <TitlesOfParts>
    <vt:vector size="41" baseType="lpstr">
      <vt:lpstr>Arial</vt:lpstr>
      <vt:lpstr>Calibri</vt:lpstr>
      <vt:lpstr>Calibri Light</vt:lpstr>
      <vt:lpstr>Verdana</vt:lpstr>
      <vt:lpstr>Thème Office</vt:lpstr>
      <vt:lpstr>2_Conception personnalisée</vt:lpstr>
      <vt:lpstr>1_Conception personnalisée</vt:lpstr>
      <vt:lpstr>Conception personnalisée</vt:lpstr>
      <vt:lpstr>Demi-journée à l’attention des employeurs  du 11 mai 2023</vt:lpstr>
      <vt:lpstr>Contrôles</vt:lpstr>
      <vt:lpstr>Contrôles</vt:lpstr>
      <vt:lpstr>Contrôles</vt:lpstr>
      <vt:lpstr>Contrôles</vt:lpstr>
      <vt:lpstr>Contrôles</vt:lpstr>
      <vt:lpstr>Contrôle régulier</vt:lpstr>
      <vt:lpstr>Contrôle régulier</vt:lpstr>
      <vt:lpstr>Contrôle régulier</vt:lpstr>
      <vt:lpstr>Contrôle régulier</vt:lpstr>
      <vt:lpstr>Contrôle régulier</vt:lpstr>
      <vt:lpstr>Contrôle régulier</vt:lpstr>
      <vt:lpstr>Contrôle régulier</vt:lpstr>
      <vt:lpstr>Contrôle régulier</vt:lpstr>
      <vt:lpstr>Contrôle régulier</vt:lpstr>
      <vt:lpstr>Contrôle régulier</vt:lpstr>
      <vt:lpstr>Contrôle régulier</vt:lpstr>
      <vt:lpstr>Contrôle régulier</vt:lpstr>
      <vt:lpstr>Autocontrôle</vt:lpstr>
      <vt:lpstr>Autocontrôle</vt:lpstr>
      <vt:lpstr>Autocontrôle</vt:lpstr>
      <vt:lpstr>Autocontrôle</vt:lpstr>
      <vt:lpstr>Autocontrôle</vt:lpstr>
      <vt:lpstr>Autocontrôle</vt:lpstr>
      <vt:lpstr>Autocontrôle</vt:lpstr>
      <vt:lpstr>Autocontrôle</vt:lpstr>
      <vt:lpstr>Autocontrôle</vt:lpstr>
      <vt:lpstr>Autocontrôle</vt:lpstr>
      <vt:lpstr>Autocontrôle</vt:lpstr>
      <vt:lpstr>Autocontrôle</vt:lpstr>
      <vt:lpstr>Autocontrôle</vt:lpstr>
      <vt:lpstr>Autocontrôle</vt:lpstr>
      <vt:lpstr>Autocontrôle</vt:lpstr>
    </vt:vector>
  </TitlesOfParts>
  <Company>CEG - Ville de Neuchatel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cpierrehumbert</dc:creator>
  <cp:lastModifiedBy>Pierrehumbert Céline</cp:lastModifiedBy>
  <cp:revision>209</cp:revision>
  <cp:lastPrinted>2020-10-02T12:55:35Z</cp:lastPrinted>
  <dcterms:created xsi:type="dcterms:W3CDTF">2014-03-07T13:54:17Z</dcterms:created>
  <dcterms:modified xsi:type="dcterms:W3CDTF">2023-05-09T15:12:18Z</dcterms:modified>
</cp:coreProperties>
</file>